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8" r:id="rId3"/>
    <p:sldId id="263" r:id="rId4"/>
    <p:sldId id="264" r:id="rId5"/>
    <p:sldId id="265" r:id="rId6"/>
    <p:sldId id="266" r:id="rId7"/>
    <p:sldId id="267" r:id="rId8"/>
    <p:sldId id="269" r:id="rId9"/>
    <p:sldId id="270" r:id="rId10"/>
    <p:sldId id="27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952" autoAdjust="0"/>
    <p:restoredTop sz="94660"/>
  </p:normalViewPr>
  <p:slideViewPr>
    <p:cSldViewPr>
      <p:cViewPr varScale="1">
        <p:scale>
          <a:sx n="75" d="100"/>
          <a:sy n="75" d="100"/>
        </p:scale>
        <p:origin x="-240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B3BB8-0B96-4C71-BFCD-0EB528D022A0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4D1A-5816-447E-AABE-85AE2301D9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B3BB8-0B96-4C71-BFCD-0EB528D022A0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4D1A-5816-447E-AABE-85AE2301D9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B3BB8-0B96-4C71-BFCD-0EB528D022A0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4D1A-5816-447E-AABE-85AE2301D9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B3BB8-0B96-4C71-BFCD-0EB528D022A0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4D1A-5816-447E-AABE-85AE2301D9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B3BB8-0B96-4C71-BFCD-0EB528D022A0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4D1A-5816-447E-AABE-85AE2301D9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B3BB8-0B96-4C71-BFCD-0EB528D022A0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4D1A-5816-447E-AABE-85AE2301D9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B3BB8-0B96-4C71-BFCD-0EB528D022A0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4D1A-5816-447E-AABE-85AE2301D9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B3BB8-0B96-4C71-BFCD-0EB528D022A0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4D1A-5816-447E-AABE-85AE2301D9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B3BB8-0B96-4C71-BFCD-0EB528D022A0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4D1A-5816-447E-AABE-85AE2301D9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B3BB8-0B96-4C71-BFCD-0EB528D022A0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4D1A-5816-447E-AABE-85AE2301D9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B3BB8-0B96-4C71-BFCD-0EB528D022A0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4D1A-5816-447E-AABE-85AE2301D9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B3BB8-0B96-4C71-BFCD-0EB528D022A0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E4D1A-5816-447E-AABE-85AE2301D9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ЧМ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00164" y="0"/>
            <a:ext cx="10972800" cy="6858000"/>
          </a:xfrm>
          <a:prstGeom prst="rect">
            <a:avLst/>
          </a:prstGeom>
        </p:spPr>
      </p:pic>
      <p:pic>
        <p:nvPicPr>
          <p:cNvPr id="2" name="Рисунок 1" descr="ЧМ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0" y="0"/>
            <a:ext cx="10972800" cy="6858000"/>
          </a:xfrm>
          <a:prstGeom prst="rect">
            <a:avLst/>
          </a:prstGeom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142976" y="285728"/>
            <a:ext cx="785818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МНОГОЛЕТНЯЯ СЕЗОННАЯ ИЗМЕНЧИВОСТЬ ТУРБУЛЕНТНЫХ ВЕРТИКАЛЬНЫХ ПОТОКОВ ТЕПЛА И ВЛАГИ СИСТЕМЫ АКВАТОРИЯ-АТМОСФЕРА ЧЕРНОГО МОРЯ ПО ДАННЫМ  </a:t>
            </a:r>
            <a:r>
              <a:rPr kumimoji="0" lang="en-US" sz="3200" b="1" i="0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OAFLUX</a:t>
            </a:r>
            <a:endParaRPr kumimoji="0" lang="en-US" sz="3200" b="0" i="0" strike="noStrike" cap="none" normalizeH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3643314"/>
            <a:ext cx="7643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А.К Ахсалба</a:t>
            </a:r>
            <a:r>
              <a:rPr lang="ru-RU" sz="2400" b="1" baseline="30000" dirty="0" smtClean="0"/>
              <a:t>1</a:t>
            </a:r>
            <a:r>
              <a:rPr lang="ru-RU" sz="2400" b="1" dirty="0" smtClean="0"/>
              <a:t>, Я.В. Гицба</a:t>
            </a:r>
            <a:r>
              <a:rPr lang="ru-RU" sz="2400" b="1" baseline="30000" dirty="0" smtClean="0"/>
              <a:t>1</a:t>
            </a:r>
            <a:r>
              <a:rPr lang="ru-RU" sz="2400" b="1" dirty="0" smtClean="0"/>
              <a:t>, А.Г. Гранков</a:t>
            </a:r>
            <a:r>
              <a:rPr lang="ru-RU" sz="2400" b="1" baseline="30000" dirty="0" smtClean="0"/>
              <a:t>2</a:t>
            </a:r>
            <a:r>
              <a:rPr lang="ru-RU" sz="2400" b="1" dirty="0" smtClean="0"/>
              <a:t>, А.А. Мильшин</a:t>
            </a:r>
            <a:r>
              <a:rPr lang="ru-RU" sz="2400" b="1" baseline="30000" dirty="0" smtClean="0"/>
              <a:t>2</a:t>
            </a:r>
            <a:r>
              <a:rPr lang="ru-RU" sz="2400" b="1" dirty="0" smtClean="0"/>
              <a:t>, Н.К. Шелобанова</a:t>
            </a:r>
            <a:r>
              <a:rPr lang="ru-RU" sz="2400" b="1" baseline="30000" dirty="0" smtClean="0"/>
              <a:t>2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43174" y="4714884"/>
            <a:ext cx="58644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baseline="30000" dirty="0">
                <a:solidFill>
                  <a:srgbClr val="FFFF00"/>
                </a:solidFill>
              </a:rPr>
              <a:t>1</a:t>
            </a:r>
            <a:r>
              <a:rPr lang="ru-RU" sz="2400" b="1" dirty="0">
                <a:solidFill>
                  <a:srgbClr val="FFFF00"/>
                </a:solidFill>
              </a:rPr>
              <a:t>Абхазский государственный </a:t>
            </a:r>
            <a:r>
              <a:rPr lang="ru-RU" sz="2400" b="1" dirty="0" smtClean="0">
                <a:solidFill>
                  <a:srgbClr val="FFFF00"/>
                </a:solidFill>
              </a:rPr>
              <a:t>университет</a:t>
            </a:r>
          </a:p>
          <a:p>
            <a:r>
              <a:rPr lang="ru-RU" sz="2400" b="1" baseline="30000" dirty="0" smtClean="0">
                <a:solidFill>
                  <a:srgbClr val="FFFF00"/>
                </a:solidFill>
              </a:rPr>
              <a:t>2</a:t>
            </a:r>
            <a:r>
              <a:rPr lang="ru-RU" sz="2400" b="1" dirty="0" smtClean="0">
                <a:solidFill>
                  <a:srgbClr val="FFFF00"/>
                </a:solidFill>
              </a:rPr>
              <a:t>ФИРЭ </a:t>
            </a:r>
            <a:r>
              <a:rPr lang="ru-RU" sz="2400" b="1" dirty="0" err="1" smtClean="0">
                <a:solidFill>
                  <a:srgbClr val="FFFF00"/>
                </a:solidFill>
              </a:rPr>
              <a:t>им.В.А.Котельникова</a:t>
            </a:r>
            <a:r>
              <a:rPr lang="ru-RU" sz="2400" b="1" dirty="0" smtClean="0">
                <a:solidFill>
                  <a:srgbClr val="FFFF00"/>
                </a:solidFill>
              </a:rPr>
              <a:t> РАН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01222" y="6291263"/>
            <a:ext cx="57150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ЧМ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00164" y="0"/>
            <a:ext cx="10972800" cy="6858000"/>
          </a:xfrm>
          <a:prstGeom prst="rect">
            <a:avLst/>
          </a:prstGeom>
        </p:spPr>
      </p:pic>
      <p:pic>
        <p:nvPicPr>
          <p:cNvPr id="2" name="Рисунок 1" descr="ЧМ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85850" y="-928718"/>
            <a:ext cx="10972800" cy="6858000"/>
          </a:xfrm>
          <a:prstGeom prst="rect">
            <a:avLst/>
          </a:prstGeom>
        </p:spPr>
      </p:pic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2643174" y="2000240"/>
            <a:ext cx="564360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ru-RU" sz="3200" b="1" dirty="0">
              <a:solidFill>
                <a:schemeClr val="bg1"/>
              </a:solidFill>
            </a:endParaRPr>
          </a:p>
          <a:p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Благодарим</a:t>
            </a:r>
            <a:r>
              <a:rPr kumimoji="0" lang="ru-RU" sz="32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за внимание !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29784" y="6291263"/>
            <a:ext cx="57150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ЧМ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00164" y="0"/>
            <a:ext cx="109728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pic>
        <p:nvPicPr>
          <p:cNvPr id="2" name="Рисунок 1" descr="ЧМ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0" y="0"/>
            <a:ext cx="10972800" cy="6858000"/>
          </a:xfrm>
          <a:prstGeom prst="rect">
            <a:avLst/>
          </a:prstGeom>
        </p:spPr>
      </p:pic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-357222" y="142852"/>
            <a:ext cx="10572824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Характеристики данных </a:t>
            </a:r>
            <a:r>
              <a:rPr kumimoji="0" lang="en-US" sz="2800" b="1" i="0" u="sng" strike="noStrike" cap="none" normalizeH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OAFlux</a:t>
            </a:r>
            <a:endParaRPr kumimoji="0" lang="en-US" sz="2800" b="1" i="0" u="sng" strike="noStrike" cap="none" normalizeH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06" y="1071546"/>
            <a:ext cx="9001156" cy="470898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Доступны наборы данных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1-градусная сетка дневного среднего (1985 год и далее) и месячного среднего (1958 год и далее)):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поток  скрытого тепла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поток явного тепла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скорость ветра на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м</a:t>
            </a:r>
          </a:p>
          <a:p>
            <a:pPr>
              <a:buFontTx/>
              <a:buChar char="-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температура поверхности океана</a:t>
            </a:r>
          </a:p>
          <a:p>
            <a:pPr>
              <a:buFontTx/>
              <a:buChar char="-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температура воздуха на 2 м</a:t>
            </a:r>
          </a:p>
          <a:p>
            <a:pPr>
              <a:buFontTx/>
              <a:buChar char="-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удельная влажность воздуха на 2 м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поля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ошибок для всех шести переменных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Ежемесячные глобальные  тепловые потоки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были разработаны и проверены на основе измерений потока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situ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из 107 серий. Продукт интегрирует спутниковые наблюдения с поверхностными  буями, корабельными отчетами и атмосферной моделью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реанализа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метеоданных. Разница средних значений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OAFlux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буев составляет 1.0 Вт/м*2,  а различие средних абсолютных значений составляет 7.4 Вт/м*2.</a:t>
            </a: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01222" y="6291263"/>
            <a:ext cx="57150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ЧМ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00164" y="0"/>
            <a:ext cx="10972800" cy="6858000"/>
          </a:xfrm>
          <a:prstGeom prst="rect">
            <a:avLst/>
          </a:prstGeom>
        </p:spPr>
      </p:pic>
      <p:pic>
        <p:nvPicPr>
          <p:cNvPr id="2" name="Рисунок 1" descr="ЧМ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8726" y="0"/>
            <a:ext cx="10972800" cy="6858000"/>
          </a:xfrm>
          <a:prstGeom prst="rect">
            <a:avLst/>
          </a:prstGeom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57175"/>
            <a:ext cx="6162675" cy="660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01222" y="6291263"/>
            <a:ext cx="57150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857356" y="0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Потоки скрытого тепла                  Потоки явного тепла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ЧМ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00164" y="0"/>
            <a:ext cx="10972800" cy="6858000"/>
          </a:xfrm>
          <a:prstGeom prst="rect">
            <a:avLst/>
          </a:prstGeom>
        </p:spPr>
      </p:pic>
      <p:pic>
        <p:nvPicPr>
          <p:cNvPr id="2" name="Рисунок 1" descr="ЧМ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0" y="0"/>
            <a:ext cx="10972800" cy="6858000"/>
          </a:xfrm>
          <a:prstGeom prst="rect">
            <a:avLst/>
          </a:prstGeom>
        </p:spPr>
      </p:pic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28600"/>
            <a:ext cx="61341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01222" y="6291263"/>
            <a:ext cx="57150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85918" y="0"/>
            <a:ext cx="571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Потоки скрытого тепла                  Потоки явного </a:t>
            </a:r>
            <a:r>
              <a:rPr lang="ru-RU" dirty="0" err="1" smtClean="0"/>
              <a:t>тапла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ЧМ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00164" y="0"/>
            <a:ext cx="10972800" cy="6858000"/>
          </a:xfrm>
          <a:prstGeom prst="rect">
            <a:avLst/>
          </a:prstGeom>
        </p:spPr>
      </p:pic>
      <p:pic>
        <p:nvPicPr>
          <p:cNvPr id="2" name="Рисунок 1" descr="ЧМ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8726" y="0"/>
            <a:ext cx="10972800" cy="6858000"/>
          </a:xfrm>
          <a:prstGeom prst="rect">
            <a:avLst/>
          </a:prstGeom>
        </p:spPr>
      </p:pic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90500"/>
            <a:ext cx="6134100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01222" y="6291263"/>
            <a:ext cx="57150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857356" y="-83604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Потоки скрытого тепла                  Потоки явного тепла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ЧМ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00164" y="0"/>
            <a:ext cx="10972800" cy="6858000"/>
          </a:xfrm>
          <a:prstGeom prst="rect">
            <a:avLst/>
          </a:prstGeom>
        </p:spPr>
      </p:pic>
      <p:pic>
        <p:nvPicPr>
          <p:cNvPr id="2" name="Рисунок 1" descr="ЧМ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0" y="0"/>
            <a:ext cx="10972800" cy="6858000"/>
          </a:xfrm>
          <a:prstGeom prst="rect">
            <a:avLst/>
          </a:prstGeom>
        </p:spPr>
      </p:pic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95275"/>
            <a:ext cx="6115050" cy="656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01222" y="6291263"/>
            <a:ext cx="57150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000232" y="0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Потоки скрытого тепла            Потоки явного тепла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ЧМ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00164" y="0"/>
            <a:ext cx="10972800" cy="6858000"/>
          </a:xfrm>
          <a:prstGeom prst="rect">
            <a:avLst/>
          </a:prstGeom>
        </p:spPr>
      </p:pic>
      <p:pic>
        <p:nvPicPr>
          <p:cNvPr id="2" name="Рисунок 1" descr="ЧМ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0" y="0"/>
            <a:ext cx="10972800" cy="6858000"/>
          </a:xfrm>
          <a:prstGeom prst="rect">
            <a:avLst/>
          </a:prstGeom>
        </p:spPr>
      </p:pic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85728"/>
            <a:ext cx="42672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85728"/>
            <a:ext cx="4181475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1285852" y="4572008"/>
            <a:ext cx="6715172" cy="92333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Внутригодовые многолетние изменения интегрального потока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скрытого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тепла (а) -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lhf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и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явного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тепла (б) -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shf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над поверхностью Черного моря за период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1989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-2018 годы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01222" y="6291263"/>
            <a:ext cx="57150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143108" y="3714752"/>
            <a:ext cx="428628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ru-RU" dirty="0" smtClean="0"/>
              <a:t> а)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929454" y="3643314"/>
            <a:ext cx="500066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ru-RU" dirty="0" smtClean="0"/>
              <a:t>  б)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ЧМ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00164" y="0"/>
            <a:ext cx="10972800" cy="6858000"/>
          </a:xfrm>
          <a:prstGeom prst="rect">
            <a:avLst/>
          </a:prstGeom>
        </p:spPr>
      </p:pic>
      <p:pic>
        <p:nvPicPr>
          <p:cNvPr id="2" name="Рисунок 1" descr="ЧМ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0" y="0"/>
            <a:ext cx="10972800" cy="6858000"/>
          </a:xfrm>
          <a:prstGeom prst="rect">
            <a:avLst/>
          </a:prstGeom>
        </p:spPr>
      </p:pic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1142976" y="5143512"/>
            <a:ext cx="6715172" cy="64633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Вариации годовых потоков тепла: верхняя кривая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поток скрытого тепла,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нижняя кривая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поток явного тепла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642918"/>
            <a:ext cx="5655819" cy="4316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01222" y="6291263"/>
            <a:ext cx="57150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ЧМ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00164" y="0"/>
            <a:ext cx="10972800" cy="6858000"/>
          </a:xfrm>
          <a:prstGeom prst="rect">
            <a:avLst/>
          </a:prstGeom>
        </p:spPr>
      </p:pic>
      <p:pic>
        <p:nvPicPr>
          <p:cNvPr id="2" name="Рисунок 1" descr="ЧМ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8726" y="-785842"/>
            <a:ext cx="10972800" cy="6858000"/>
          </a:xfrm>
          <a:prstGeom prst="rect">
            <a:avLst/>
          </a:prstGeom>
        </p:spPr>
      </p:pic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214282" y="0"/>
            <a:ext cx="8786874" cy="61247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Заключение</a:t>
            </a:r>
          </a:p>
          <a:p>
            <a:r>
              <a:rPr lang="ru-RU" sz="2000" b="1" dirty="0" smtClean="0"/>
              <a:t>Выполнен </a:t>
            </a:r>
            <a:r>
              <a:rPr lang="ru-RU" sz="2000" b="1" dirty="0"/>
              <a:t>анализ многолетней сезонной изменчивости потоков неявного и явного тепла на основе среднемесячных данных </a:t>
            </a:r>
            <a:r>
              <a:rPr lang="en-US" sz="2000" b="1" dirty="0" err="1"/>
              <a:t>OAFlux</a:t>
            </a:r>
            <a:r>
              <a:rPr lang="ru-RU" sz="2000" b="1" dirty="0"/>
              <a:t> за период с 1989 по 2018 годы.</a:t>
            </a:r>
          </a:p>
          <a:p>
            <a:r>
              <a:rPr lang="ru-RU" sz="2000" b="1" dirty="0"/>
              <a:t>Для интегральных потоков неявного тепла характерен сезонный ход, имеющий </a:t>
            </a:r>
            <a:r>
              <a:rPr lang="ru-RU" sz="2000" b="1" dirty="0" smtClean="0"/>
              <a:t>три </a:t>
            </a:r>
            <a:r>
              <a:rPr lang="ru-RU" sz="2000" b="1" dirty="0"/>
              <a:t>фазы: спадающая зависимость в январе – апреле; </a:t>
            </a:r>
            <a:r>
              <a:rPr lang="ru-RU" sz="2000" b="1" dirty="0" smtClean="0"/>
              <a:t>нарастающая </a:t>
            </a:r>
            <a:r>
              <a:rPr lang="ru-RU" sz="2000" b="1" dirty="0"/>
              <a:t>зависимость </a:t>
            </a:r>
            <a:r>
              <a:rPr lang="ru-RU" sz="2000" b="1"/>
              <a:t>в </a:t>
            </a:r>
            <a:r>
              <a:rPr lang="ru-RU" sz="2000" b="1" smtClean="0"/>
              <a:t>апреле </a:t>
            </a:r>
            <a:r>
              <a:rPr lang="ru-RU" sz="2000" b="1" dirty="0"/>
              <a:t>– сентябре, с максимумом в сентябре и спадающая зависимость в сентябре – декабре.</a:t>
            </a:r>
          </a:p>
          <a:p>
            <a:r>
              <a:rPr lang="ru-RU" sz="2000" b="1" dirty="0"/>
              <a:t>Для интегральных потоков явного тепла характерен сезонный ход, имеющий три фазы: спадающая зависимость в январе – апреле, с минимальным значением в апреле; нарастающая зависимость в апреле – августе, с максимумом в августе и спадающая зависимость в августе – декабре.</a:t>
            </a:r>
          </a:p>
          <a:p>
            <a:r>
              <a:rPr lang="ru-RU" sz="2000" b="1" dirty="0"/>
              <a:t>Во временном ходе годовых потоков скрытого и явного тепла имеется тренд роста с период с 1989 по 2000 годы, с период с 2000 по 2018 годы средняя величина потоков остается неизменной и составляет около 900 Вт·м</a:t>
            </a:r>
            <a:r>
              <a:rPr lang="ru-RU" sz="2000" b="1" baseline="30000" dirty="0"/>
              <a:t>-2</a:t>
            </a:r>
            <a:r>
              <a:rPr lang="ru-RU" sz="2000" b="1" dirty="0"/>
              <a:t> и 300 Вт·м</a:t>
            </a:r>
            <a:r>
              <a:rPr lang="ru-RU" sz="2000" b="1" baseline="30000" dirty="0"/>
              <a:t>-2</a:t>
            </a:r>
            <a:r>
              <a:rPr lang="ru-RU" sz="2000" b="1" dirty="0"/>
              <a:t> , соответственно, для скрытого и явного тепла.</a:t>
            </a:r>
          </a:p>
          <a:p>
            <a:r>
              <a:rPr lang="ru-RU" sz="2000" b="1" dirty="0"/>
              <a:t>Мы благодарим </a:t>
            </a:r>
            <a:r>
              <a:rPr lang="en-US" sz="2000" b="1" dirty="0" err="1"/>
              <a:t>OAFlux</a:t>
            </a:r>
            <a:r>
              <a:rPr lang="ru-RU" sz="2000" b="1" dirty="0"/>
              <a:t> за предоставленные данные.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29784" y="6291263"/>
            <a:ext cx="57150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</TotalTime>
  <Words>404</Words>
  <Application>Microsoft Office PowerPoint</Application>
  <PresentationFormat>Экран (4:3)</PresentationFormat>
  <Paragraphs>42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number 4</dc:creator>
  <cp:lastModifiedBy>number 4</cp:lastModifiedBy>
  <cp:revision>43</cp:revision>
  <dcterms:created xsi:type="dcterms:W3CDTF">2019-10-08T06:33:01Z</dcterms:created>
  <dcterms:modified xsi:type="dcterms:W3CDTF">2019-11-11T07:49:18Z</dcterms:modified>
</cp:coreProperties>
</file>