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9"/>
    <a:srgbClr val="595749"/>
    <a:srgbClr val="766C0C"/>
    <a:srgbClr val="575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58" y="4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FDE56-863B-409D-BB59-4EEB06F7963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1D092-55F5-43D0-B557-12FCED652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3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1D092-55F5-43D0-B557-12FCED6526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9B97-1DAE-4D9C-B614-973B6C5E33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5E53-68DB-4A31-8CF5-5D1A33D32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3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9B97-1DAE-4D9C-B614-973B6C5E33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5E53-68DB-4A31-8CF5-5D1A33D32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7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9B97-1DAE-4D9C-B614-973B6C5E33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5E53-68DB-4A31-8CF5-5D1A33D32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8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9B97-1DAE-4D9C-B614-973B6C5E33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5E53-68DB-4A31-8CF5-5D1A33D32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9B97-1DAE-4D9C-B614-973B6C5E33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5E53-68DB-4A31-8CF5-5D1A33D32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6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9B97-1DAE-4D9C-B614-973B6C5E33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5E53-68DB-4A31-8CF5-5D1A33D32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9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9B97-1DAE-4D9C-B614-973B6C5E33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5E53-68DB-4A31-8CF5-5D1A33D32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4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9B97-1DAE-4D9C-B614-973B6C5E33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5E53-68DB-4A31-8CF5-5D1A33D32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2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9B97-1DAE-4D9C-B614-973B6C5E33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5E53-68DB-4A31-8CF5-5D1A33D32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7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9B97-1DAE-4D9C-B614-973B6C5E33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5E53-68DB-4A31-8CF5-5D1A33D32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9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9B97-1DAE-4D9C-B614-973B6C5E33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5E53-68DB-4A31-8CF5-5D1A33D32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D9B97-1DAE-4D9C-B614-973B6C5E336F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5E53-68DB-4A31-8CF5-5D1A33D32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4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808311"/>
          </a:xfrm>
        </p:spPr>
        <p:txBody>
          <a:bodyPr>
            <a:normAutofit/>
          </a:bodyPr>
          <a:lstStyle/>
          <a:p>
            <a:r>
              <a:rPr lang="ru-RU" b="1" dirty="0"/>
              <a:t>Электрически управляемый </a:t>
            </a:r>
            <a:r>
              <a:rPr lang="ru-RU" b="1" dirty="0" err="1"/>
              <a:t>радиопоглотитель</a:t>
            </a:r>
            <a:r>
              <a:rPr lang="ru-RU" b="1" dirty="0"/>
              <a:t> на основе искусственного магнитного </a:t>
            </a:r>
            <a:r>
              <a:rPr lang="ru-RU" b="1" dirty="0" smtClean="0"/>
              <a:t>проводника</a:t>
            </a:r>
            <a:r>
              <a:rPr lang="en-US" b="1" dirty="0" smtClean="0"/>
              <a:t> (</a:t>
            </a:r>
            <a:r>
              <a:rPr lang="ru-RU" b="1" dirty="0"/>
              <a:t>И</a:t>
            </a:r>
            <a:r>
              <a:rPr lang="ru-RU" b="1" dirty="0" smtClean="0"/>
              <a:t>МП)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208912" cy="235381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Ю.Н. Казанцев, Г.А. </a:t>
            </a:r>
            <a:r>
              <a:rPr lang="ru-RU" dirty="0" err="1">
                <a:solidFill>
                  <a:schemeClr val="tx1"/>
                </a:solidFill>
              </a:rPr>
              <a:t>Крафтмахер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В.П</a:t>
            </a:r>
            <a:r>
              <a:rPr lang="ru-RU" dirty="0">
                <a:solidFill>
                  <a:schemeClr val="tx1"/>
                </a:solidFill>
              </a:rPr>
              <a:t>. Мальцев</a:t>
            </a:r>
          </a:p>
          <a:p>
            <a:r>
              <a:rPr lang="ru-RU" dirty="0" err="1">
                <a:solidFill>
                  <a:schemeClr val="tx1"/>
                </a:solidFill>
              </a:rPr>
              <a:t>Фрязинский</a:t>
            </a:r>
            <a:r>
              <a:rPr lang="ru-RU" dirty="0">
                <a:solidFill>
                  <a:schemeClr val="tx1"/>
                </a:solidFill>
              </a:rPr>
              <a:t> филиал Института радиотехники и электроники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им. В.А. Котельникова РАН,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2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583835"/>
              </p:ext>
            </p:extLst>
          </p:nvPr>
        </p:nvGraphicFramePr>
        <p:xfrm>
          <a:off x="1331640" y="0"/>
          <a:ext cx="6156176" cy="537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Graph" r:id="rId3" imgW="4773168" imgH="4163568" progId="Origin50.Graph">
                  <p:embed/>
                </p:oleObj>
              </mc:Choice>
              <mc:Fallback>
                <p:oleObj name="Graph" r:id="rId3" imgW="4773168" imgH="4163568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0"/>
                        <a:ext cx="6156176" cy="5379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558924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Частотная зависимость коэффициента прохождения через решетку из щелевых квадратов, управляемых </a:t>
            </a:r>
            <a:r>
              <a:rPr lang="ru-RU" sz="2400" b="1" dirty="0" err="1" smtClean="0"/>
              <a:t>варакторами</a:t>
            </a:r>
            <a:r>
              <a:rPr lang="ru-RU" sz="2400" b="1" dirty="0" smtClean="0"/>
              <a:t> </a:t>
            </a:r>
            <a:r>
              <a:rPr lang="en-US" sz="2400" b="1" dirty="0"/>
              <a:t>BB</a:t>
            </a:r>
            <a:r>
              <a:rPr lang="ru-RU" sz="2400" b="1" dirty="0" smtClean="0"/>
              <a:t>857,    </a:t>
            </a:r>
            <a:r>
              <a:rPr lang="en-US" sz="2400" b="1" dirty="0" smtClean="0"/>
              <a:t>C=0.5 … 6 </a:t>
            </a:r>
            <a:r>
              <a:rPr lang="ru-RU" sz="2400" b="1" dirty="0" smtClean="0"/>
              <a:t>пФ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83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86916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Радиопоглотитель</a:t>
            </a:r>
            <a:r>
              <a:rPr lang="ru-RU" sz="2400" b="1" dirty="0" smtClean="0"/>
              <a:t>, управляемый </a:t>
            </a:r>
            <a:r>
              <a:rPr lang="ru-RU" sz="2400" b="1" dirty="0" err="1" smtClean="0"/>
              <a:t>варакторами</a:t>
            </a:r>
            <a:r>
              <a:rPr lang="ru-RU" sz="2400" b="1" dirty="0" smtClean="0"/>
              <a:t> </a:t>
            </a:r>
            <a:r>
              <a:rPr lang="en-US" sz="2400" b="1" dirty="0" smtClean="0"/>
              <a:t>BB857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2852"/>
            <a:ext cx="4405785" cy="2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30" y="854789"/>
            <a:ext cx="4427766" cy="29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2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6"/>
          <a:stretch>
            <a:fillRect/>
          </a:stretch>
        </p:blipFill>
        <p:spPr bwMode="auto">
          <a:xfrm>
            <a:off x="899592" y="19115"/>
            <a:ext cx="7956376" cy="522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7321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Частотная зависимость от </a:t>
            </a:r>
            <a:r>
              <a:rPr lang="ru-RU" sz="2400" b="1" dirty="0" err="1" smtClean="0"/>
              <a:t>радиопоглотителя</a:t>
            </a:r>
            <a:r>
              <a:rPr lang="ru-RU" sz="2400" b="1" dirty="0" smtClean="0"/>
              <a:t>, управляемого </a:t>
            </a:r>
            <a:r>
              <a:rPr lang="ru-RU" sz="2400" b="1" dirty="0" err="1" smtClean="0"/>
              <a:t>варакторами</a:t>
            </a:r>
            <a:r>
              <a:rPr lang="ru-RU" sz="2400" b="1" dirty="0" smtClean="0"/>
              <a:t> </a:t>
            </a:r>
            <a:r>
              <a:rPr lang="en-US" sz="2400" b="1" dirty="0" smtClean="0"/>
              <a:t>BB857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099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15719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Радиопоглотитель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smtClean="0"/>
              <a:t>основе ИМП</a:t>
            </a:r>
            <a:endParaRPr lang="ru-RU" sz="2400" b="1" dirty="0"/>
          </a:p>
        </p:txBody>
      </p:sp>
      <p:sp>
        <p:nvSpPr>
          <p:cNvPr id="35" name="AutoShape 30"/>
          <p:cNvSpPr>
            <a:spLocks noChangeAspect="1" noChangeArrowheads="1" noTextEdit="1"/>
          </p:cNvSpPr>
          <p:nvPr/>
        </p:nvSpPr>
        <p:spPr bwMode="auto">
          <a:xfrm>
            <a:off x="395536" y="260648"/>
            <a:ext cx="8136904" cy="478829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2327566" y="1932169"/>
            <a:ext cx="646720" cy="34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1920192" y="2804964"/>
            <a:ext cx="387350" cy="34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25"/>
          <p:cNvGrpSpPr>
            <a:grpSpLocks/>
          </p:cNvGrpSpPr>
          <p:nvPr/>
        </p:nvGrpSpPr>
        <p:grpSpPr bwMode="auto">
          <a:xfrm>
            <a:off x="1028605" y="1584852"/>
            <a:ext cx="836983" cy="382245"/>
            <a:chOff x="2727" y="2770"/>
            <a:chExt cx="981" cy="448"/>
          </a:xfrm>
        </p:grpSpPr>
        <p:sp>
          <p:nvSpPr>
            <p:cNvPr id="62" name="AutoShape 27"/>
            <p:cNvSpPr>
              <a:spLocks noChangeShapeType="1"/>
            </p:cNvSpPr>
            <p:nvPr/>
          </p:nvSpPr>
          <p:spPr bwMode="auto">
            <a:xfrm>
              <a:off x="2727" y="2770"/>
              <a:ext cx="1" cy="4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26"/>
            <p:cNvSpPr>
              <a:spLocks noChangeShapeType="1"/>
            </p:cNvSpPr>
            <p:nvPr/>
          </p:nvSpPr>
          <p:spPr bwMode="auto">
            <a:xfrm>
              <a:off x="2727" y="3217"/>
              <a:ext cx="98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1017514" y="1948326"/>
            <a:ext cx="23889" cy="2389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1695803" y="1629220"/>
            <a:ext cx="644161" cy="41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968029" y="1396290"/>
            <a:ext cx="418065" cy="4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734820" y="1772816"/>
            <a:ext cx="464990" cy="44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941867" y="783675"/>
            <a:ext cx="2045957" cy="57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Резистивная пленка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120π Ом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2901364" y="1936381"/>
            <a:ext cx="238894" cy="10042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6"/>
          <p:cNvSpPr>
            <a:spLocks noChangeShapeType="1"/>
          </p:cNvSpPr>
          <p:nvPr/>
        </p:nvSpPr>
        <p:spPr bwMode="auto">
          <a:xfrm flipH="1">
            <a:off x="2764854" y="987595"/>
            <a:ext cx="13651" cy="2863421"/>
          </a:xfrm>
          <a:prstGeom prst="straightConnector1">
            <a:avLst/>
          </a:prstGeom>
          <a:noFill/>
          <a:ln w="25400">
            <a:solidFill>
              <a:srgbClr val="766C0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5"/>
          <p:cNvSpPr>
            <a:spLocks noChangeShapeType="1"/>
          </p:cNvSpPr>
          <p:nvPr/>
        </p:nvSpPr>
        <p:spPr bwMode="auto">
          <a:xfrm flipH="1">
            <a:off x="2901365" y="987595"/>
            <a:ext cx="13651" cy="2863421"/>
          </a:xfrm>
          <a:prstGeom prst="straightConnector1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Rectangle 14" descr="10%"/>
          <p:cNvSpPr>
            <a:spLocks noChangeArrowheads="1"/>
          </p:cNvSpPr>
          <p:nvPr/>
        </p:nvSpPr>
        <p:spPr bwMode="auto">
          <a:xfrm>
            <a:off x="2921841" y="987595"/>
            <a:ext cx="291792" cy="2863421"/>
          </a:xfrm>
          <a:prstGeom prst="rect">
            <a:avLst/>
          </a:prstGeom>
          <a:pattFill prst="pct30">
            <a:fgClr>
              <a:schemeClr val="tx1"/>
            </a:fgClr>
            <a:bgClr>
              <a:srgbClr val="FFFFD9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13"/>
          <p:cNvSpPr>
            <a:spLocks noChangeShapeType="1"/>
          </p:cNvSpPr>
          <p:nvPr/>
        </p:nvSpPr>
        <p:spPr bwMode="auto">
          <a:xfrm>
            <a:off x="2284506" y="1014898"/>
            <a:ext cx="491439" cy="1988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2803489" y="364803"/>
            <a:ext cx="2344575" cy="79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Искусственный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магнитный</a:t>
            </a:r>
            <a:r>
              <a:rPr kumimoji="0" lang="en-US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Z</a:t>
            </a:r>
            <a:r>
              <a:rPr kumimoji="0" lang="en-US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∞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проводник</a:t>
            </a:r>
            <a:endParaRPr kumimoji="0" lang="en-US" alt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AutoShape 11"/>
          <p:cNvSpPr>
            <a:spLocks noChangeShapeType="1"/>
          </p:cNvSpPr>
          <p:nvPr/>
        </p:nvSpPr>
        <p:spPr bwMode="auto">
          <a:xfrm flipH="1">
            <a:off x="2911603" y="987595"/>
            <a:ext cx="507650" cy="23293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639763" y="1936750"/>
            <a:ext cx="2420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3976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6357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9373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1755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4612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7152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80010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82391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84931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87788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90170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93027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95567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98425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00806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03346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06203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08585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11442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113982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16363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119221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121761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124618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127000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129857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132397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134778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Line 33"/>
          <p:cNvSpPr>
            <a:spLocks noChangeShapeType="1"/>
          </p:cNvSpPr>
          <p:nvPr/>
        </p:nvSpPr>
        <p:spPr bwMode="auto">
          <a:xfrm>
            <a:off x="137636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auto">
          <a:xfrm>
            <a:off x="140176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Line 35"/>
          <p:cNvSpPr>
            <a:spLocks noChangeShapeType="1"/>
          </p:cNvSpPr>
          <p:nvPr/>
        </p:nvSpPr>
        <p:spPr bwMode="auto">
          <a:xfrm>
            <a:off x="143033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Line 36"/>
          <p:cNvSpPr>
            <a:spLocks noChangeShapeType="1"/>
          </p:cNvSpPr>
          <p:nvPr/>
        </p:nvSpPr>
        <p:spPr bwMode="auto">
          <a:xfrm>
            <a:off x="145415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Line 37"/>
          <p:cNvSpPr>
            <a:spLocks noChangeShapeType="1"/>
          </p:cNvSpPr>
          <p:nvPr/>
        </p:nvSpPr>
        <p:spPr bwMode="auto">
          <a:xfrm>
            <a:off x="148431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Line 38"/>
          <p:cNvSpPr>
            <a:spLocks noChangeShapeType="1"/>
          </p:cNvSpPr>
          <p:nvPr/>
        </p:nvSpPr>
        <p:spPr bwMode="auto">
          <a:xfrm>
            <a:off x="150812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Line 39"/>
          <p:cNvSpPr>
            <a:spLocks noChangeShapeType="1"/>
          </p:cNvSpPr>
          <p:nvPr/>
        </p:nvSpPr>
        <p:spPr bwMode="auto">
          <a:xfrm>
            <a:off x="153352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Line 40"/>
          <p:cNvSpPr>
            <a:spLocks noChangeShapeType="1"/>
          </p:cNvSpPr>
          <p:nvPr/>
        </p:nvSpPr>
        <p:spPr bwMode="auto">
          <a:xfrm>
            <a:off x="156210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Line 41"/>
          <p:cNvSpPr>
            <a:spLocks noChangeShapeType="1"/>
          </p:cNvSpPr>
          <p:nvPr/>
        </p:nvSpPr>
        <p:spPr bwMode="auto">
          <a:xfrm>
            <a:off x="158591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Line 42"/>
          <p:cNvSpPr>
            <a:spLocks noChangeShapeType="1"/>
          </p:cNvSpPr>
          <p:nvPr/>
        </p:nvSpPr>
        <p:spPr bwMode="auto">
          <a:xfrm>
            <a:off x="161448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Line 43"/>
          <p:cNvSpPr>
            <a:spLocks noChangeShapeType="1"/>
          </p:cNvSpPr>
          <p:nvPr/>
        </p:nvSpPr>
        <p:spPr bwMode="auto">
          <a:xfrm>
            <a:off x="163988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Line 44"/>
          <p:cNvSpPr>
            <a:spLocks noChangeShapeType="1"/>
          </p:cNvSpPr>
          <p:nvPr/>
        </p:nvSpPr>
        <p:spPr bwMode="auto">
          <a:xfrm>
            <a:off x="166846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Line 45"/>
          <p:cNvSpPr>
            <a:spLocks noChangeShapeType="1"/>
          </p:cNvSpPr>
          <p:nvPr/>
        </p:nvSpPr>
        <p:spPr bwMode="auto">
          <a:xfrm>
            <a:off x="169227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Line 46"/>
          <p:cNvSpPr>
            <a:spLocks noChangeShapeType="1"/>
          </p:cNvSpPr>
          <p:nvPr/>
        </p:nvSpPr>
        <p:spPr bwMode="auto">
          <a:xfrm>
            <a:off x="171767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Line 47"/>
          <p:cNvSpPr>
            <a:spLocks noChangeShapeType="1"/>
          </p:cNvSpPr>
          <p:nvPr/>
        </p:nvSpPr>
        <p:spPr bwMode="auto">
          <a:xfrm>
            <a:off x="174625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Line 48"/>
          <p:cNvSpPr>
            <a:spLocks noChangeShapeType="1"/>
          </p:cNvSpPr>
          <p:nvPr/>
        </p:nvSpPr>
        <p:spPr bwMode="auto">
          <a:xfrm>
            <a:off x="177006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49"/>
          <p:cNvSpPr>
            <a:spLocks noChangeShapeType="1"/>
          </p:cNvSpPr>
          <p:nvPr/>
        </p:nvSpPr>
        <p:spPr bwMode="auto">
          <a:xfrm>
            <a:off x="179863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Line 50"/>
          <p:cNvSpPr>
            <a:spLocks noChangeShapeType="1"/>
          </p:cNvSpPr>
          <p:nvPr/>
        </p:nvSpPr>
        <p:spPr bwMode="auto">
          <a:xfrm>
            <a:off x="182403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Line 51"/>
          <p:cNvSpPr>
            <a:spLocks noChangeShapeType="1"/>
          </p:cNvSpPr>
          <p:nvPr/>
        </p:nvSpPr>
        <p:spPr bwMode="auto">
          <a:xfrm>
            <a:off x="185261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Line 52"/>
          <p:cNvSpPr>
            <a:spLocks noChangeShapeType="1"/>
          </p:cNvSpPr>
          <p:nvPr/>
        </p:nvSpPr>
        <p:spPr bwMode="auto">
          <a:xfrm>
            <a:off x="187642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Line 53"/>
          <p:cNvSpPr>
            <a:spLocks noChangeShapeType="1"/>
          </p:cNvSpPr>
          <p:nvPr/>
        </p:nvSpPr>
        <p:spPr bwMode="auto">
          <a:xfrm>
            <a:off x="190182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Line 54"/>
          <p:cNvSpPr>
            <a:spLocks noChangeShapeType="1"/>
          </p:cNvSpPr>
          <p:nvPr/>
        </p:nvSpPr>
        <p:spPr bwMode="auto">
          <a:xfrm>
            <a:off x="193040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Line 55"/>
          <p:cNvSpPr>
            <a:spLocks noChangeShapeType="1"/>
          </p:cNvSpPr>
          <p:nvPr/>
        </p:nvSpPr>
        <p:spPr bwMode="auto">
          <a:xfrm>
            <a:off x="195421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Line 56"/>
          <p:cNvSpPr>
            <a:spLocks noChangeShapeType="1"/>
          </p:cNvSpPr>
          <p:nvPr/>
        </p:nvSpPr>
        <p:spPr bwMode="auto">
          <a:xfrm>
            <a:off x="198278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Line 57"/>
          <p:cNvSpPr>
            <a:spLocks noChangeShapeType="1"/>
          </p:cNvSpPr>
          <p:nvPr/>
        </p:nvSpPr>
        <p:spPr bwMode="auto">
          <a:xfrm>
            <a:off x="200818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Line 58"/>
          <p:cNvSpPr>
            <a:spLocks noChangeShapeType="1"/>
          </p:cNvSpPr>
          <p:nvPr/>
        </p:nvSpPr>
        <p:spPr bwMode="auto">
          <a:xfrm>
            <a:off x="203200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Line 59"/>
          <p:cNvSpPr>
            <a:spLocks noChangeShapeType="1"/>
          </p:cNvSpPr>
          <p:nvPr/>
        </p:nvSpPr>
        <p:spPr bwMode="auto">
          <a:xfrm>
            <a:off x="206057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Line 60"/>
          <p:cNvSpPr>
            <a:spLocks noChangeShapeType="1"/>
          </p:cNvSpPr>
          <p:nvPr/>
        </p:nvSpPr>
        <p:spPr bwMode="auto">
          <a:xfrm>
            <a:off x="208597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Line 61"/>
          <p:cNvSpPr>
            <a:spLocks noChangeShapeType="1"/>
          </p:cNvSpPr>
          <p:nvPr/>
        </p:nvSpPr>
        <p:spPr bwMode="auto">
          <a:xfrm>
            <a:off x="211455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Line 62"/>
          <p:cNvSpPr>
            <a:spLocks noChangeShapeType="1"/>
          </p:cNvSpPr>
          <p:nvPr/>
        </p:nvSpPr>
        <p:spPr bwMode="auto">
          <a:xfrm>
            <a:off x="213836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Line 63"/>
          <p:cNvSpPr>
            <a:spLocks noChangeShapeType="1"/>
          </p:cNvSpPr>
          <p:nvPr/>
        </p:nvSpPr>
        <p:spPr bwMode="auto">
          <a:xfrm>
            <a:off x="216693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Line 64"/>
          <p:cNvSpPr>
            <a:spLocks noChangeShapeType="1"/>
          </p:cNvSpPr>
          <p:nvPr/>
        </p:nvSpPr>
        <p:spPr bwMode="auto">
          <a:xfrm>
            <a:off x="219233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Line 65"/>
          <p:cNvSpPr>
            <a:spLocks noChangeShapeType="1"/>
          </p:cNvSpPr>
          <p:nvPr/>
        </p:nvSpPr>
        <p:spPr bwMode="auto">
          <a:xfrm>
            <a:off x="221615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Line 66"/>
          <p:cNvSpPr>
            <a:spLocks noChangeShapeType="1"/>
          </p:cNvSpPr>
          <p:nvPr/>
        </p:nvSpPr>
        <p:spPr bwMode="auto">
          <a:xfrm>
            <a:off x="224631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" name="Line 67"/>
          <p:cNvSpPr>
            <a:spLocks noChangeShapeType="1"/>
          </p:cNvSpPr>
          <p:nvPr/>
        </p:nvSpPr>
        <p:spPr bwMode="auto">
          <a:xfrm>
            <a:off x="227012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Line 68"/>
          <p:cNvSpPr>
            <a:spLocks noChangeShapeType="1"/>
          </p:cNvSpPr>
          <p:nvPr/>
        </p:nvSpPr>
        <p:spPr bwMode="auto">
          <a:xfrm>
            <a:off x="229870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0" name="Line 69"/>
          <p:cNvSpPr>
            <a:spLocks noChangeShapeType="1"/>
          </p:cNvSpPr>
          <p:nvPr/>
        </p:nvSpPr>
        <p:spPr bwMode="auto">
          <a:xfrm>
            <a:off x="232410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70"/>
          <p:cNvSpPr>
            <a:spLocks noChangeShapeType="1"/>
          </p:cNvSpPr>
          <p:nvPr/>
        </p:nvSpPr>
        <p:spPr bwMode="auto">
          <a:xfrm>
            <a:off x="235267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Line 71"/>
          <p:cNvSpPr>
            <a:spLocks noChangeShapeType="1"/>
          </p:cNvSpPr>
          <p:nvPr/>
        </p:nvSpPr>
        <p:spPr bwMode="auto">
          <a:xfrm>
            <a:off x="237648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" name="Line 72"/>
          <p:cNvSpPr>
            <a:spLocks noChangeShapeType="1"/>
          </p:cNvSpPr>
          <p:nvPr/>
        </p:nvSpPr>
        <p:spPr bwMode="auto">
          <a:xfrm>
            <a:off x="240188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Line 73"/>
          <p:cNvSpPr>
            <a:spLocks noChangeShapeType="1"/>
          </p:cNvSpPr>
          <p:nvPr/>
        </p:nvSpPr>
        <p:spPr bwMode="auto">
          <a:xfrm>
            <a:off x="243046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" name="Line 74"/>
          <p:cNvSpPr>
            <a:spLocks noChangeShapeType="1"/>
          </p:cNvSpPr>
          <p:nvPr/>
        </p:nvSpPr>
        <p:spPr bwMode="auto">
          <a:xfrm>
            <a:off x="245427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" name="Line 75"/>
          <p:cNvSpPr>
            <a:spLocks noChangeShapeType="1"/>
          </p:cNvSpPr>
          <p:nvPr/>
        </p:nvSpPr>
        <p:spPr bwMode="auto">
          <a:xfrm>
            <a:off x="248285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" name="Line 76"/>
          <p:cNvSpPr>
            <a:spLocks noChangeShapeType="1"/>
          </p:cNvSpPr>
          <p:nvPr/>
        </p:nvSpPr>
        <p:spPr bwMode="auto">
          <a:xfrm>
            <a:off x="250825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Line 77"/>
          <p:cNvSpPr>
            <a:spLocks noChangeShapeType="1"/>
          </p:cNvSpPr>
          <p:nvPr/>
        </p:nvSpPr>
        <p:spPr bwMode="auto">
          <a:xfrm>
            <a:off x="253682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" name="Line 78"/>
          <p:cNvSpPr>
            <a:spLocks noChangeShapeType="1"/>
          </p:cNvSpPr>
          <p:nvPr/>
        </p:nvSpPr>
        <p:spPr bwMode="auto">
          <a:xfrm>
            <a:off x="256063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" name="Line 79"/>
          <p:cNvSpPr>
            <a:spLocks noChangeShapeType="1"/>
          </p:cNvSpPr>
          <p:nvPr/>
        </p:nvSpPr>
        <p:spPr bwMode="auto">
          <a:xfrm>
            <a:off x="258603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Line 80"/>
          <p:cNvSpPr>
            <a:spLocks noChangeShapeType="1"/>
          </p:cNvSpPr>
          <p:nvPr/>
        </p:nvSpPr>
        <p:spPr bwMode="auto">
          <a:xfrm>
            <a:off x="261461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Line 81"/>
          <p:cNvSpPr>
            <a:spLocks noChangeShapeType="1"/>
          </p:cNvSpPr>
          <p:nvPr/>
        </p:nvSpPr>
        <p:spPr bwMode="auto">
          <a:xfrm>
            <a:off x="263842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" name="Line 82"/>
          <p:cNvSpPr>
            <a:spLocks noChangeShapeType="1"/>
          </p:cNvSpPr>
          <p:nvPr/>
        </p:nvSpPr>
        <p:spPr bwMode="auto">
          <a:xfrm>
            <a:off x="266700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4" name="Line 83"/>
          <p:cNvSpPr>
            <a:spLocks noChangeShapeType="1"/>
          </p:cNvSpPr>
          <p:nvPr/>
        </p:nvSpPr>
        <p:spPr bwMode="auto">
          <a:xfrm>
            <a:off x="269240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" name="Line 84"/>
          <p:cNvSpPr>
            <a:spLocks noChangeShapeType="1"/>
          </p:cNvSpPr>
          <p:nvPr/>
        </p:nvSpPr>
        <p:spPr bwMode="auto">
          <a:xfrm>
            <a:off x="271621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" name="Line 85"/>
          <p:cNvSpPr>
            <a:spLocks noChangeShapeType="1"/>
          </p:cNvSpPr>
          <p:nvPr/>
        </p:nvSpPr>
        <p:spPr bwMode="auto">
          <a:xfrm>
            <a:off x="274478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7" name="Line 86"/>
          <p:cNvSpPr>
            <a:spLocks noChangeShapeType="1"/>
          </p:cNvSpPr>
          <p:nvPr/>
        </p:nvSpPr>
        <p:spPr bwMode="auto">
          <a:xfrm>
            <a:off x="277018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8" name="Line 87"/>
          <p:cNvSpPr>
            <a:spLocks noChangeShapeType="1"/>
          </p:cNvSpPr>
          <p:nvPr/>
        </p:nvSpPr>
        <p:spPr bwMode="auto">
          <a:xfrm>
            <a:off x="279876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9" name="Line 88"/>
          <p:cNvSpPr>
            <a:spLocks noChangeShapeType="1"/>
          </p:cNvSpPr>
          <p:nvPr/>
        </p:nvSpPr>
        <p:spPr bwMode="auto">
          <a:xfrm>
            <a:off x="282257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0" name="Line 89"/>
          <p:cNvSpPr>
            <a:spLocks noChangeShapeType="1"/>
          </p:cNvSpPr>
          <p:nvPr/>
        </p:nvSpPr>
        <p:spPr bwMode="auto">
          <a:xfrm>
            <a:off x="285115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" name="Line 90"/>
          <p:cNvSpPr>
            <a:spLocks noChangeShapeType="1"/>
          </p:cNvSpPr>
          <p:nvPr/>
        </p:nvSpPr>
        <p:spPr bwMode="auto">
          <a:xfrm>
            <a:off x="287655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" name="Line 91"/>
          <p:cNvSpPr>
            <a:spLocks noChangeShapeType="1"/>
          </p:cNvSpPr>
          <p:nvPr/>
        </p:nvSpPr>
        <p:spPr bwMode="auto">
          <a:xfrm>
            <a:off x="290036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" name="Line 92"/>
          <p:cNvSpPr>
            <a:spLocks noChangeShapeType="1"/>
          </p:cNvSpPr>
          <p:nvPr/>
        </p:nvSpPr>
        <p:spPr bwMode="auto">
          <a:xfrm>
            <a:off x="292893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" name="Line 93"/>
          <p:cNvSpPr>
            <a:spLocks noChangeShapeType="1"/>
          </p:cNvSpPr>
          <p:nvPr/>
        </p:nvSpPr>
        <p:spPr bwMode="auto">
          <a:xfrm>
            <a:off x="295433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" name="Line 94"/>
          <p:cNvSpPr>
            <a:spLocks noChangeShapeType="1"/>
          </p:cNvSpPr>
          <p:nvPr/>
        </p:nvSpPr>
        <p:spPr bwMode="auto">
          <a:xfrm>
            <a:off x="2982913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" name="Line 95"/>
          <p:cNvSpPr>
            <a:spLocks noChangeShapeType="1"/>
          </p:cNvSpPr>
          <p:nvPr/>
        </p:nvSpPr>
        <p:spPr bwMode="auto">
          <a:xfrm>
            <a:off x="3006725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" name="Line 96"/>
          <p:cNvSpPr>
            <a:spLocks noChangeShapeType="1"/>
          </p:cNvSpPr>
          <p:nvPr/>
        </p:nvSpPr>
        <p:spPr bwMode="auto">
          <a:xfrm>
            <a:off x="3036888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" name="Line 97"/>
          <p:cNvSpPr>
            <a:spLocks noChangeShapeType="1"/>
          </p:cNvSpPr>
          <p:nvPr/>
        </p:nvSpPr>
        <p:spPr bwMode="auto">
          <a:xfrm>
            <a:off x="3060700" y="2849563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" name="Line 98"/>
          <p:cNvSpPr>
            <a:spLocks noChangeShapeType="1"/>
          </p:cNvSpPr>
          <p:nvPr/>
        </p:nvSpPr>
        <p:spPr bwMode="auto">
          <a:xfrm>
            <a:off x="639763" y="2849563"/>
            <a:ext cx="2420937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" name="Line 99"/>
          <p:cNvSpPr>
            <a:spLocks noChangeShapeType="1"/>
          </p:cNvSpPr>
          <p:nvPr/>
        </p:nvSpPr>
        <p:spPr bwMode="auto">
          <a:xfrm>
            <a:off x="63976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" name="Line 100"/>
          <p:cNvSpPr>
            <a:spLocks noChangeShapeType="1"/>
          </p:cNvSpPr>
          <p:nvPr/>
        </p:nvSpPr>
        <p:spPr bwMode="auto">
          <a:xfrm>
            <a:off x="66357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2" name="Line 101"/>
          <p:cNvSpPr>
            <a:spLocks noChangeShapeType="1"/>
          </p:cNvSpPr>
          <p:nvPr/>
        </p:nvSpPr>
        <p:spPr bwMode="auto">
          <a:xfrm>
            <a:off x="69373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" name="Line 102"/>
          <p:cNvSpPr>
            <a:spLocks noChangeShapeType="1"/>
          </p:cNvSpPr>
          <p:nvPr/>
        </p:nvSpPr>
        <p:spPr bwMode="auto">
          <a:xfrm>
            <a:off x="71755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4" name="Line 103"/>
          <p:cNvSpPr>
            <a:spLocks noChangeShapeType="1"/>
          </p:cNvSpPr>
          <p:nvPr/>
        </p:nvSpPr>
        <p:spPr bwMode="auto">
          <a:xfrm>
            <a:off x="74612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5" name="Line 104"/>
          <p:cNvSpPr>
            <a:spLocks noChangeShapeType="1"/>
          </p:cNvSpPr>
          <p:nvPr/>
        </p:nvSpPr>
        <p:spPr bwMode="auto">
          <a:xfrm>
            <a:off x="77152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6" name="Line 105"/>
          <p:cNvSpPr>
            <a:spLocks noChangeShapeType="1"/>
          </p:cNvSpPr>
          <p:nvPr/>
        </p:nvSpPr>
        <p:spPr bwMode="auto">
          <a:xfrm>
            <a:off x="80010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7" name="Line 106"/>
          <p:cNvSpPr>
            <a:spLocks noChangeShapeType="1"/>
          </p:cNvSpPr>
          <p:nvPr/>
        </p:nvSpPr>
        <p:spPr bwMode="auto">
          <a:xfrm>
            <a:off x="82391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8" name="Line 107"/>
          <p:cNvSpPr>
            <a:spLocks noChangeShapeType="1"/>
          </p:cNvSpPr>
          <p:nvPr/>
        </p:nvSpPr>
        <p:spPr bwMode="auto">
          <a:xfrm>
            <a:off x="84931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9" name="Line 108"/>
          <p:cNvSpPr>
            <a:spLocks noChangeShapeType="1"/>
          </p:cNvSpPr>
          <p:nvPr/>
        </p:nvSpPr>
        <p:spPr bwMode="auto">
          <a:xfrm>
            <a:off x="87788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" name="Line 109"/>
          <p:cNvSpPr>
            <a:spLocks noChangeShapeType="1"/>
          </p:cNvSpPr>
          <p:nvPr/>
        </p:nvSpPr>
        <p:spPr bwMode="auto">
          <a:xfrm>
            <a:off x="90170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1" name="Line 110"/>
          <p:cNvSpPr>
            <a:spLocks noChangeShapeType="1"/>
          </p:cNvSpPr>
          <p:nvPr/>
        </p:nvSpPr>
        <p:spPr bwMode="auto">
          <a:xfrm>
            <a:off x="93027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2" name="Line 111"/>
          <p:cNvSpPr>
            <a:spLocks noChangeShapeType="1"/>
          </p:cNvSpPr>
          <p:nvPr/>
        </p:nvSpPr>
        <p:spPr bwMode="auto">
          <a:xfrm>
            <a:off x="95567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" name="Line 112"/>
          <p:cNvSpPr>
            <a:spLocks noChangeShapeType="1"/>
          </p:cNvSpPr>
          <p:nvPr/>
        </p:nvSpPr>
        <p:spPr bwMode="auto">
          <a:xfrm>
            <a:off x="98425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Line 113"/>
          <p:cNvSpPr>
            <a:spLocks noChangeShapeType="1"/>
          </p:cNvSpPr>
          <p:nvPr/>
        </p:nvSpPr>
        <p:spPr bwMode="auto">
          <a:xfrm>
            <a:off x="100806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5" name="Line 114"/>
          <p:cNvSpPr>
            <a:spLocks noChangeShapeType="1"/>
          </p:cNvSpPr>
          <p:nvPr/>
        </p:nvSpPr>
        <p:spPr bwMode="auto">
          <a:xfrm>
            <a:off x="103346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6" name="Line 115"/>
          <p:cNvSpPr>
            <a:spLocks noChangeShapeType="1"/>
          </p:cNvSpPr>
          <p:nvPr/>
        </p:nvSpPr>
        <p:spPr bwMode="auto">
          <a:xfrm>
            <a:off x="106203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Line 116"/>
          <p:cNvSpPr>
            <a:spLocks noChangeShapeType="1"/>
          </p:cNvSpPr>
          <p:nvPr/>
        </p:nvSpPr>
        <p:spPr bwMode="auto">
          <a:xfrm>
            <a:off x="108585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8" name="Line 117"/>
          <p:cNvSpPr>
            <a:spLocks noChangeShapeType="1"/>
          </p:cNvSpPr>
          <p:nvPr/>
        </p:nvSpPr>
        <p:spPr bwMode="auto">
          <a:xfrm>
            <a:off x="111442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9" name="Line 118"/>
          <p:cNvSpPr>
            <a:spLocks noChangeShapeType="1"/>
          </p:cNvSpPr>
          <p:nvPr/>
        </p:nvSpPr>
        <p:spPr bwMode="auto">
          <a:xfrm>
            <a:off x="113982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0" name="Line 119"/>
          <p:cNvSpPr>
            <a:spLocks noChangeShapeType="1"/>
          </p:cNvSpPr>
          <p:nvPr/>
        </p:nvSpPr>
        <p:spPr bwMode="auto">
          <a:xfrm>
            <a:off x="116363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1" name="Line 120"/>
          <p:cNvSpPr>
            <a:spLocks noChangeShapeType="1"/>
          </p:cNvSpPr>
          <p:nvPr/>
        </p:nvSpPr>
        <p:spPr bwMode="auto">
          <a:xfrm>
            <a:off x="119221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" name="Line 121"/>
          <p:cNvSpPr>
            <a:spLocks noChangeShapeType="1"/>
          </p:cNvSpPr>
          <p:nvPr/>
        </p:nvSpPr>
        <p:spPr bwMode="auto">
          <a:xfrm>
            <a:off x="121761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" name="Line 122"/>
          <p:cNvSpPr>
            <a:spLocks noChangeShapeType="1"/>
          </p:cNvSpPr>
          <p:nvPr/>
        </p:nvSpPr>
        <p:spPr bwMode="auto">
          <a:xfrm>
            <a:off x="124618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" name="Line 123"/>
          <p:cNvSpPr>
            <a:spLocks noChangeShapeType="1"/>
          </p:cNvSpPr>
          <p:nvPr/>
        </p:nvSpPr>
        <p:spPr bwMode="auto">
          <a:xfrm>
            <a:off x="127000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5" name="Line 124"/>
          <p:cNvSpPr>
            <a:spLocks noChangeShapeType="1"/>
          </p:cNvSpPr>
          <p:nvPr/>
        </p:nvSpPr>
        <p:spPr bwMode="auto">
          <a:xfrm>
            <a:off x="129857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6" name="Line 125"/>
          <p:cNvSpPr>
            <a:spLocks noChangeShapeType="1"/>
          </p:cNvSpPr>
          <p:nvPr/>
        </p:nvSpPr>
        <p:spPr bwMode="auto">
          <a:xfrm>
            <a:off x="132397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7" name="Line 126"/>
          <p:cNvSpPr>
            <a:spLocks noChangeShapeType="1"/>
          </p:cNvSpPr>
          <p:nvPr/>
        </p:nvSpPr>
        <p:spPr bwMode="auto">
          <a:xfrm>
            <a:off x="134778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8" name="Line 127"/>
          <p:cNvSpPr>
            <a:spLocks noChangeShapeType="1"/>
          </p:cNvSpPr>
          <p:nvPr/>
        </p:nvSpPr>
        <p:spPr bwMode="auto">
          <a:xfrm>
            <a:off x="137636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9" name="Line 128"/>
          <p:cNvSpPr>
            <a:spLocks noChangeShapeType="1"/>
          </p:cNvSpPr>
          <p:nvPr/>
        </p:nvSpPr>
        <p:spPr bwMode="auto">
          <a:xfrm>
            <a:off x="140176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0" name="Line 129"/>
          <p:cNvSpPr>
            <a:spLocks noChangeShapeType="1"/>
          </p:cNvSpPr>
          <p:nvPr/>
        </p:nvSpPr>
        <p:spPr bwMode="auto">
          <a:xfrm>
            <a:off x="143033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1" name="Line 130"/>
          <p:cNvSpPr>
            <a:spLocks noChangeShapeType="1"/>
          </p:cNvSpPr>
          <p:nvPr/>
        </p:nvSpPr>
        <p:spPr bwMode="auto">
          <a:xfrm>
            <a:off x="145415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2" name="Line 131"/>
          <p:cNvSpPr>
            <a:spLocks noChangeShapeType="1"/>
          </p:cNvSpPr>
          <p:nvPr/>
        </p:nvSpPr>
        <p:spPr bwMode="auto">
          <a:xfrm>
            <a:off x="148431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" name="Line 132"/>
          <p:cNvSpPr>
            <a:spLocks noChangeShapeType="1"/>
          </p:cNvSpPr>
          <p:nvPr/>
        </p:nvSpPr>
        <p:spPr bwMode="auto">
          <a:xfrm>
            <a:off x="150812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" name="Line 133"/>
          <p:cNvSpPr>
            <a:spLocks noChangeShapeType="1"/>
          </p:cNvSpPr>
          <p:nvPr/>
        </p:nvSpPr>
        <p:spPr bwMode="auto">
          <a:xfrm>
            <a:off x="153352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5" name="Line 134"/>
          <p:cNvSpPr>
            <a:spLocks noChangeShapeType="1"/>
          </p:cNvSpPr>
          <p:nvPr/>
        </p:nvSpPr>
        <p:spPr bwMode="auto">
          <a:xfrm>
            <a:off x="156210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6" name="Line 135"/>
          <p:cNvSpPr>
            <a:spLocks noChangeShapeType="1"/>
          </p:cNvSpPr>
          <p:nvPr/>
        </p:nvSpPr>
        <p:spPr bwMode="auto">
          <a:xfrm>
            <a:off x="158591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7" name="Line 136"/>
          <p:cNvSpPr>
            <a:spLocks noChangeShapeType="1"/>
          </p:cNvSpPr>
          <p:nvPr/>
        </p:nvSpPr>
        <p:spPr bwMode="auto">
          <a:xfrm>
            <a:off x="161448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8" name="Line 137"/>
          <p:cNvSpPr>
            <a:spLocks noChangeShapeType="1"/>
          </p:cNvSpPr>
          <p:nvPr/>
        </p:nvSpPr>
        <p:spPr bwMode="auto">
          <a:xfrm>
            <a:off x="163988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9" name="Line 138"/>
          <p:cNvSpPr>
            <a:spLocks noChangeShapeType="1"/>
          </p:cNvSpPr>
          <p:nvPr/>
        </p:nvSpPr>
        <p:spPr bwMode="auto">
          <a:xfrm>
            <a:off x="166846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0" name="Line 139"/>
          <p:cNvSpPr>
            <a:spLocks noChangeShapeType="1"/>
          </p:cNvSpPr>
          <p:nvPr/>
        </p:nvSpPr>
        <p:spPr bwMode="auto">
          <a:xfrm>
            <a:off x="169227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1" name="Line 140"/>
          <p:cNvSpPr>
            <a:spLocks noChangeShapeType="1"/>
          </p:cNvSpPr>
          <p:nvPr/>
        </p:nvSpPr>
        <p:spPr bwMode="auto">
          <a:xfrm>
            <a:off x="171767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2" name="Line 141"/>
          <p:cNvSpPr>
            <a:spLocks noChangeShapeType="1"/>
          </p:cNvSpPr>
          <p:nvPr/>
        </p:nvSpPr>
        <p:spPr bwMode="auto">
          <a:xfrm>
            <a:off x="174625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3" name="Line 142"/>
          <p:cNvSpPr>
            <a:spLocks noChangeShapeType="1"/>
          </p:cNvSpPr>
          <p:nvPr/>
        </p:nvSpPr>
        <p:spPr bwMode="auto">
          <a:xfrm>
            <a:off x="177006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" name="Line 143"/>
          <p:cNvSpPr>
            <a:spLocks noChangeShapeType="1"/>
          </p:cNvSpPr>
          <p:nvPr/>
        </p:nvSpPr>
        <p:spPr bwMode="auto">
          <a:xfrm>
            <a:off x="179863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5" name="Line 144"/>
          <p:cNvSpPr>
            <a:spLocks noChangeShapeType="1"/>
          </p:cNvSpPr>
          <p:nvPr/>
        </p:nvSpPr>
        <p:spPr bwMode="auto">
          <a:xfrm>
            <a:off x="182403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6" name="Line 145"/>
          <p:cNvSpPr>
            <a:spLocks noChangeShapeType="1"/>
          </p:cNvSpPr>
          <p:nvPr/>
        </p:nvSpPr>
        <p:spPr bwMode="auto">
          <a:xfrm>
            <a:off x="185261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7" name="Line 146"/>
          <p:cNvSpPr>
            <a:spLocks noChangeShapeType="1"/>
          </p:cNvSpPr>
          <p:nvPr/>
        </p:nvSpPr>
        <p:spPr bwMode="auto">
          <a:xfrm>
            <a:off x="187642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8" name="Line 147"/>
          <p:cNvSpPr>
            <a:spLocks noChangeShapeType="1"/>
          </p:cNvSpPr>
          <p:nvPr/>
        </p:nvSpPr>
        <p:spPr bwMode="auto">
          <a:xfrm>
            <a:off x="190182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9" name="Line 148"/>
          <p:cNvSpPr>
            <a:spLocks noChangeShapeType="1"/>
          </p:cNvSpPr>
          <p:nvPr/>
        </p:nvSpPr>
        <p:spPr bwMode="auto">
          <a:xfrm>
            <a:off x="193040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0" name="Line 149"/>
          <p:cNvSpPr>
            <a:spLocks noChangeShapeType="1"/>
          </p:cNvSpPr>
          <p:nvPr/>
        </p:nvSpPr>
        <p:spPr bwMode="auto">
          <a:xfrm>
            <a:off x="195421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1" name="Line 150"/>
          <p:cNvSpPr>
            <a:spLocks noChangeShapeType="1"/>
          </p:cNvSpPr>
          <p:nvPr/>
        </p:nvSpPr>
        <p:spPr bwMode="auto">
          <a:xfrm>
            <a:off x="198278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2" name="Line 151"/>
          <p:cNvSpPr>
            <a:spLocks noChangeShapeType="1"/>
          </p:cNvSpPr>
          <p:nvPr/>
        </p:nvSpPr>
        <p:spPr bwMode="auto">
          <a:xfrm>
            <a:off x="200818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3" name="Line 152"/>
          <p:cNvSpPr>
            <a:spLocks noChangeShapeType="1"/>
          </p:cNvSpPr>
          <p:nvPr/>
        </p:nvSpPr>
        <p:spPr bwMode="auto">
          <a:xfrm>
            <a:off x="203200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" name="Line 153"/>
          <p:cNvSpPr>
            <a:spLocks noChangeShapeType="1"/>
          </p:cNvSpPr>
          <p:nvPr/>
        </p:nvSpPr>
        <p:spPr bwMode="auto">
          <a:xfrm>
            <a:off x="206057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5" name="Line 154"/>
          <p:cNvSpPr>
            <a:spLocks noChangeShapeType="1"/>
          </p:cNvSpPr>
          <p:nvPr/>
        </p:nvSpPr>
        <p:spPr bwMode="auto">
          <a:xfrm>
            <a:off x="208597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6" name="Line 155"/>
          <p:cNvSpPr>
            <a:spLocks noChangeShapeType="1"/>
          </p:cNvSpPr>
          <p:nvPr/>
        </p:nvSpPr>
        <p:spPr bwMode="auto">
          <a:xfrm>
            <a:off x="211455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7" name="Line 156"/>
          <p:cNvSpPr>
            <a:spLocks noChangeShapeType="1"/>
          </p:cNvSpPr>
          <p:nvPr/>
        </p:nvSpPr>
        <p:spPr bwMode="auto">
          <a:xfrm>
            <a:off x="213836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" name="Line 157"/>
          <p:cNvSpPr>
            <a:spLocks noChangeShapeType="1"/>
          </p:cNvSpPr>
          <p:nvPr/>
        </p:nvSpPr>
        <p:spPr bwMode="auto">
          <a:xfrm>
            <a:off x="216693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9" name="Line 158"/>
          <p:cNvSpPr>
            <a:spLocks noChangeShapeType="1"/>
          </p:cNvSpPr>
          <p:nvPr/>
        </p:nvSpPr>
        <p:spPr bwMode="auto">
          <a:xfrm>
            <a:off x="219233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0" name="Line 159"/>
          <p:cNvSpPr>
            <a:spLocks noChangeShapeType="1"/>
          </p:cNvSpPr>
          <p:nvPr/>
        </p:nvSpPr>
        <p:spPr bwMode="auto">
          <a:xfrm>
            <a:off x="221615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1" name="Line 160"/>
          <p:cNvSpPr>
            <a:spLocks noChangeShapeType="1"/>
          </p:cNvSpPr>
          <p:nvPr/>
        </p:nvSpPr>
        <p:spPr bwMode="auto">
          <a:xfrm>
            <a:off x="224631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2" name="Line 161"/>
          <p:cNvSpPr>
            <a:spLocks noChangeShapeType="1"/>
          </p:cNvSpPr>
          <p:nvPr/>
        </p:nvSpPr>
        <p:spPr bwMode="auto">
          <a:xfrm>
            <a:off x="227012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3" name="Line 162"/>
          <p:cNvSpPr>
            <a:spLocks noChangeShapeType="1"/>
          </p:cNvSpPr>
          <p:nvPr/>
        </p:nvSpPr>
        <p:spPr bwMode="auto">
          <a:xfrm>
            <a:off x="229870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" name="Line 163"/>
          <p:cNvSpPr>
            <a:spLocks noChangeShapeType="1"/>
          </p:cNvSpPr>
          <p:nvPr/>
        </p:nvSpPr>
        <p:spPr bwMode="auto">
          <a:xfrm>
            <a:off x="232410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" name="Line 164"/>
          <p:cNvSpPr>
            <a:spLocks noChangeShapeType="1"/>
          </p:cNvSpPr>
          <p:nvPr/>
        </p:nvSpPr>
        <p:spPr bwMode="auto">
          <a:xfrm>
            <a:off x="235267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6" name="Line 165"/>
          <p:cNvSpPr>
            <a:spLocks noChangeShapeType="1"/>
          </p:cNvSpPr>
          <p:nvPr/>
        </p:nvSpPr>
        <p:spPr bwMode="auto">
          <a:xfrm>
            <a:off x="237648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7" name="Line 166"/>
          <p:cNvSpPr>
            <a:spLocks noChangeShapeType="1"/>
          </p:cNvSpPr>
          <p:nvPr/>
        </p:nvSpPr>
        <p:spPr bwMode="auto">
          <a:xfrm>
            <a:off x="240188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8" name="Line 167"/>
          <p:cNvSpPr>
            <a:spLocks noChangeShapeType="1"/>
          </p:cNvSpPr>
          <p:nvPr/>
        </p:nvSpPr>
        <p:spPr bwMode="auto">
          <a:xfrm>
            <a:off x="243046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9" name="Line 168"/>
          <p:cNvSpPr>
            <a:spLocks noChangeShapeType="1"/>
          </p:cNvSpPr>
          <p:nvPr/>
        </p:nvSpPr>
        <p:spPr bwMode="auto">
          <a:xfrm>
            <a:off x="245427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" name="Line 169"/>
          <p:cNvSpPr>
            <a:spLocks noChangeShapeType="1"/>
          </p:cNvSpPr>
          <p:nvPr/>
        </p:nvSpPr>
        <p:spPr bwMode="auto">
          <a:xfrm>
            <a:off x="248285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" name="Line 170"/>
          <p:cNvSpPr>
            <a:spLocks noChangeShapeType="1"/>
          </p:cNvSpPr>
          <p:nvPr/>
        </p:nvSpPr>
        <p:spPr bwMode="auto">
          <a:xfrm>
            <a:off x="250825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2" name="Line 171"/>
          <p:cNvSpPr>
            <a:spLocks noChangeShapeType="1"/>
          </p:cNvSpPr>
          <p:nvPr/>
        </p:nvSpPr>
        <p:spPr bwMode="auto">
          <a:xfrm>
            <a:off x="253682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3" name="Line 172"/>
          <p:cNvSpPr>
            <a:spLocks noChangeShapeType="1"/>
          </p:cNvSpPr>
          <p:nvPr/>
        </p:nvSpPr>
        <p:spPr bwMode="auto">
          <a:xfrm>
            <a:off x="256063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" name="Line 173"/>
          <p:cNvSpPr>
            <a:spLocks noChangeShapeType="1"/>
          </p:cNvSpPr>
          <p:nvPr/>
        </p:nvSpPr>
        <p:spPr bwMode="auto">
          <a:xfrm>
            <a:off x="258603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" name="Line 174"/>
          <p:cNvSpPr>
            <a:spLocks noChangeShapeType="1"/>
          </p:cNvSpPr>
          <p:nvPr/>
        </p:nvSpPr>
        <p:spPr bwMode="auto">
          <a:xfrm>
            <a:off x="261461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" name="Line 175"/>
          <p:cNvSpPr>
            <a:spLocks noChangeShapeType="1"/>
          </p:cNvSpPr>
          <p:nvPr/>
        </p:nvSpPr>
        <p:spPr bwMode="auto">
          <a:xfrm>
            <a:off x="263842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" name="Line 176"/>
          <p:cNvSpPr>
            <a:spLocks noChangeShapeType="1"/>
          </p:cNvSpPr>
          <p:nvPr/>
        </p:nvSpPr>
        <p:spPr bwMode="auto">
          <a:xfrm>
            <a:off x="266700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" name="Line 177"/>
          <p:cNvSpPr>
            <a:spLocks noChangeShapeType="1"/>
          </p:cNvSpPr>
          <p:nvPr/>
        </p:nvSpPr>
        <p:spPr bwMode="auto">
          <a:xfrm>
            <a:off x="269240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" name="Line 178"/>
          <p:cNvSpPr>
            <a:spLocks noChangeShapeType="1"/>
          </p:cNvSpPr>
          <p:nvPr/>
        </p:nvSpPr>
        <p:spPr bwMode="auto">
          <a:xfrm>
            <a:off x="271621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" name="Line 179"/>
          <p:cNvSpPr>
            <a:spLocks noChangeShapeType="1"/>
          </p:cNvSpPr>
          <p:nvPr/>
        </p:nvSpPr>
        <p:spPr bwMode="auto">
          <a:xfrm>
            <a:off x="274478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1" name="Line 180"/>
          <p:cNvSpPr>
            <a:spLocks noChangeShapeType="1"/>
          </p:cNvSpPr>
          <p:nvPr/>
        </p:nvSpPr>
        <p:spPr bwMode="auto">
          <a:xfrm>
            <a:off x="277018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2" name="Line 181"/>
          <p:cNvSpPr>
            <a:spLocks noChangeShapeType="1"/>
          </p:cNvSpPr>
          <p:nvPr/>
        </p:nvSpPr>
        <p:spPr bwMode="auto">
          <a:xfrm>
            <a:off x="279876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3" name="Line 182"/>
          <p:cNvSpPr>
            <a:spLocks noChangeShapeType="1"/>
          </p:cNvSpPr>
          <p:nvPr/>
        </p:nvSpPr>
        <p:spPr bwMode="auto">
          <a:xfrm>
            <a:off x="282257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" name="Line 183"/>
          <p:cNvSpPr>
            <a:spLocks noChangeShapeType="1"/>
          </p:cNvSpPr>
          <p:nvPr/>
        </p:nvSpPr>
        <p:spPr bwMode="auto">
          <a:xfrm>
            <a:off x="285115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" name="Line 184"/>
          <p:cNvSpPr>
            <a:spLocks noChangeShapeType="1"/>
          </p:cNvSpPr>
          <p:nvPr/>
        </p:nvSpPr>
        <p:spPr bwMode="auto">
          <a:xfrm>
            <a:off x="287655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" name="Line 185"/>
          <p:cNvSpPr>
            <a:spLocks noChangeShapeType="1"/>
          </p:cNvSpPr>
          <p:nvPr/>
        </p:nvSpPr>
        <p:spPr bwMode="auto">
          <a:xfrm>
            <a:off x="290036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" name="Line 186"/>
          <p:cNvSpPr>
            <a:spLocks noChangeShapeType="1"/>
          </p:cNvSpPr>
          <p:nvPr/>
        </p:nvSpPr>
        <p:spPr bwMode="auto">
          <a:xfrm>
            <a:off x="292893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" name="Line 187"/>
          <p:cNvSpPr>
            <a:spLocks noChangeShapeType="1"/>
          </p:cNvSpPr>
          <p:nvPr/>
        </p:nvSpPr>
        <p:spPr bwMode="auto">
          <a:xfrm>
            <a:off x="295433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" name="Line 188"/>
          <p:cNvSpPr>
            <a:spLocks noChangeShapeType="1"/>
          </p:cNvSpPr>
          <p:nvPr/>
        </p:nvSpPr>
        <p:spPr bwMode="auto">
          <a:xfrm>
            <a:off x="2982913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" name="Line 189"/>
          <p:cNvSpPr>
            <a:spLocks noChangeShapeType="1"/>
          </p:cNvSpPr>
          <p:nvPr/>
        </p:nvSpPr>
        <p:spPr bwMode="auto">
          <a:xfrm>
            <a:off x="3006725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1" name="Line 190"/>
          <p:cNvSpPr>
            <a:spLocks noChangeShapeType="1"/>
          </p:cNvSpPr>
          <p:nvPr/>
        </p:nvSpPr>
        <p:spPr bwMode="auto">
          <a:xfrm>
            <a:off x="3036888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" name="Line 191"/>
          <p:cNvSpPr>
            <a:spLocks noChangeShapeType="1"/>
          </p:cNvSpPr>
          <p:nvPr/>
        </p:nvSpPr>
        <p:spPr bwMode="auto">
          <a:xfrm>
            <a:off x="3060700" y="2263775"/>
            <a:ext cx="0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3" name="Line 192"/>
          <p:cNvSpPr>
            <a:spLocks noChangeShapeType="1"/>
          </p:cNvSpPr>
          <p:nvPr/>
        </p:nvSpPr>
        <p:spPr bwMode="auto">
          <a:xfrm>
            <a:off x="639763" y="2263775"/>
            <a:ext cx="2420937" cy="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4" name="Freeform 193"/>
          <p:cNvSpPr>
            <a:spLocks/>
          </p:cNvSpPr>
          <p:nvPr/>
        </p:nvSpPr>
        <p:spPr bwMode="auto">
          <a:xfrm>
            <a:off x="823913" y="2587625"/>
            <a:ext cx="2065337" cy="527050"/>
          </a:xfrm>
          <a:custGeom>
            <a:avLst/>
            <a:gdLst>
              <a:gd name="T0" fmla="*/ 16 w 1301"/>
              <a:gd name="T1" fmla="*/ 2 h 332"/>
              <a:gd name="T2" fmla="*/ 41 w 1301"/>
              <a:gd name="T3" fmla="*/ 6 h 332"/>
              <a:gd name="T4" fmla="*/ 67 w 1301"/>
              <a:gd name="T5" fmla="*/ 14 h 332"/>
              <a:gd name="T6" fmla="*/ 90 w 1301"/>
              <a:gd name="T7" fmla="*/ 24 h 332"/>
              <a:gd name="T8" fmla="*/ 116 w 1301"/>
              <a:gd name="T9" fmla="*/ 40 h 332"/>
              <a:gd name="T10" fmla="*/ 142 w 1301"/>
              <a:gd name="T11" fmla="*/ 57 h 332"/>
              <a:gd name="T12" fmla="*/ 165 w 1301"/>
              <a:gd name="T13" fmla="*/ 76 h 332"/>
              <a:gd name="T14" fmla="*/ 191 w 1301"/>
              <a:gd name="T15" fmla="*/ 98 h 332"/>
              <a:gd name="T16" fmla="*/ 214 w 1301"/>
              <a:gd name="T17" fmla="*/ 122 h 332"/>
              <a:gd name="T18" fmla="*/ 240 w 1301"/>
              <a:gd name="T19" fmla="*/ 146 h 332"/>
              <a:gd name="T20" fmla="*/ 266 w 1301"/>
              <a:gd name="T21" fmla="*/ 170 h 332"/>
              <a:gd name="T22" fmla="*/ 289 w 1301"/>
              <a:gd name="T23" fmla="*/ 196 h 332"/>
              <a:gd name="T24" fmla="*/ 315 w 1301"/>
              <a:gd name="T25" fmla="*/ 220 h 332"/>
              <a:gd name="T26" fmla="*/ 341 w 1301"/>
              <a:gd name="T27" fmla="*/ 242 h 332"/>
              <a:gd name="T28" fmla="*/ 364 w 1301"/>
              <a:gd name="T29" fmla="*/ 263 h 332"/>
              <a:gd name="T30" fmla="*/ 390 w 1301"/>
              <a:gd name="T31" fmla="*/ 282 h 332"/>
              <a:gd name="T32" fmla="*/ 416 w 1301"/>
              <a:gd name="T33" fmla="*/ 299 h 332"/>
              <a:gd name="T34" fmla="*/ 439 w 1301"/>
              <a:gd name="T35" fmla="*/ 311 h 332"/>
              <a:gd name="T36" fmla="*/ 465 w 1301"/>
              <a:gd name="T37" fmla="*/ 321 h 332"/>
              <a:gd name="T38" fmla="*/ 488 w 1301"/>
              <a:gd name="T39" fmla="*/ 328 h 332"/>
              <a:gd name="T40" fmla="*/ 514 w 1301"/>
              <a:gd name="T41" fmla="*/ 332 h 332"/>
              <a:gd name="T42" fmla="*/ 539 w 1301"/>
              <a:gd name="T43" fmla="*/ 330 h 332"/>
              <a:gd name="T44" fmla="*/ 563 w 1301"/>
              <a:gd name="T45" fmla="*/ 327 h 332"/>
              <a:gd name="T46" fmla="*/ 588 w 1301"/>
              <a:gd name="T47" fmla="*/ 318 h 332"/>
              <a:gd name="T48" fmla="*/ 614 w 1301"/>
              <a:gd name="T49" fmla="*/ 306 h 332"/>
              <a:gd name="T50" fmla="*/ 637 w 1301"/>
              <a:gd name="T51" fmla="*/ 292 h 332"/>
              <a:gd name="T52" fmla="*/ 663 w 1301"/>
              <a:gd name="T53" fmla="*/ 273 h 332"/>
              <a:gd name="T54" fmla="*/ 689 w 1301"/>
              <a:gd name="T55" fmla="*/ 255 h 332"/>
              <a:gd name="T56" fmla="*/ 712 w 1301"/>
              <a:gd name="T57" fmla="*/ 232 h 332"/>
              <a:gd name="T58" fmla="*/ 738 w 1301"/>
              <a:gd name="T59" fmla="*/ 208 h 332"/>
              <a:gd name="T60" fmla="*/ 761 w 1301"/>
              <a:gd name="T61" fmla="*/ 184 h 332"/>
              <a:gd name="T62" fmla="*/ 787 w 1301"/>
              <a:gd name="T63" fmla="*/ 160 h 332"/>
              <a:gd name="T64" fmla="*/ 813 w 1301"/>
              <a:gd name="T65" fmla="*/ 134 h 332"/>
              <a:gd name="T66" fmla="*/ 836 w 1301"/>
              <a:gd name="T67" fmla="*/ 112 h 332"/>
              <a:gd name="T68" fmla="*/ 862 w 1301"/>
              <a:gd name="T69" fmla="*/ 88 h 332"/>
              <a:gd name="T70" fmla="*/ 888 w 1301"/>
              <a:gd name="T71" fmla="*/ 67 h 332"/>
              <a:gd name="T72" fmla="*/ 911 w 1301"/>
              <a:gd name="T73" fmla="*/ 48 h 332"/>
              <a:gd name="T74" fmla="*/ 937 w 1301"/>
              <a:gd name="T75" fmla="*/ 33 h 332"/>
              <a:gd name="T76" fmla="*/ 963 w 1301"/>
              <a:gd name="T77" fmla="*/ 19 h 332"/>
              <a:gd name="T78" fmla="*/ 986 w 1301"/>
              <a:gd name="T79" fmla="*/ 9 h 332"/>
              <a:gd name="T80" fmla="*/ 1012 w 1301"/>
              <a:gd name="T81" fmla="*/ 4 h 332"/>
              <a:gd name="T82" fmla="*/ 1035 w 1301"/>
              <a:gd name="T83" fmla="*/ 0 h 332"/>
              <a:gd name="T84" fmla="*/ 1061 w 1301"/>
              <a:gd name="T85" fmla="*/ 2 h 332"/>
              <a:gd name="T86" fmla="*/ 1086 w 1301"/>
              <a:gd name="T87" fmla="*/ 6 h 332"/>
              <a:gd name="T88" fmla="*/ 1110 w 1301"/>
              <a:gd name="T89" fmla="*/ 14 h 332"/>
              <a:gd name="T90" fmla="*/ 1135 w 1301"/>
              <a:gd name="T91" fmla="*/ 26 h 332"/>
              <a:gd name="T92" fmla="*/ 1161 w 1301"/>
              <a:gd name="T93" fmla="*/ 42 h 332"/>
              <a:gd name="T94" fmla="*/ 1185 w 1301"/>
              <a:gd name="T95" fmla="*/ 59 h 332"/>
              <a:gd name="T96" fmla="*/ 1210 w 1301"/>
              <a:gd name="T97" fmla="*/ 79 h 332"/>
              <a:gd name="T98" fmla="*/ 1236 w 1301"/>
              <a:gd name="T99" fmla="*/ 102 h 332"/>
              <a:gd name="T100" fmla="*/ 1259 w 1301"/>
              <a:gd name="T101" fmla="*/ 124 h 332"/>
              <a:gd name="T102" fmla="*/ 1285 w 1301"/>
              <a:gd name="T103" fmla="*/ 148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1" h="332">
                <a:moveTo>
                  <a:pt x="0" y="0"/>
                </a:moveTo>
                <a:lnTo>
                  <a:pt x="8" y="0"/>
                </a:lnTo>
                <a:lnTo>
                  <a:pt x="16" y="2"/>
                </a:lnTo>
                <a:lnTo>
                  <a:pt x="26" y="2"/>
                </a:lnTo>
                <a:lnTo>
                  <a:pt x="34" y="4"/>
                </a:lnTo>
                <a:lnTo>
                  <a:pt x="41" y="6"/>
                </a:lnTo>
                <a:lnTo>
                  <a:pt x="49" y="7"/>
                </a:lnTo>
                <a:lnTo>
                  <a:pt x="57" y="11"/>
                </a:lnTo>
                <a:lnTo>
                  <a:pt x="67" y="14"/>
                </a:lnTo>
                <a:lnTo>
                  <a:pt x="75" y="18"/>
                </a:lnTo>
                <a:lnTo>
                  <a:pt x="83" y="21"/>
                </a:lnTo>
                <a:lnTo>
                  <a:pt x="90" y="24"/>
                </a:lnTo>
                <a:lnTo>
                  <a:pt x="101" y="30"/>
                </a:lnTo>
                <a:lnTo>
                  <a:pt x="108" y="35"/>
                </a:lnTo>
                <a:lnTo>
                  <a:pt x="116" y="40"/>
                </a:lnTo>
                <a:lnTo>
                  <a:pt x="124" y="45"/>
                </a:lnTo>
                <a:lnTo>
                  <a:pt x="132" y="50"/>
                </a:lnTo>
                <a:lnTo>
                  <a:pt x="142" y="57"/>
                </a:lnTo>
                <a:lnTo>
                  <a:pt x="150" y="64"/>
                </a:lnTo>
                <a:lnTo>
                  <a:pt x="158" y="69"/>
                </a:lnTo>
                <a:lnTo>
                  <a:pt x="165" y="76"/>
                </a:lnTo>
                <a:lnTo>
                  <a:pt x="173" y="83"/>
                </a:lnTo>
                <a:lnTo>
                  <a:pt x="183" y="91"/>
                </a:lnTo>
                <a:lnTo>
                  <a:pt x="191" y="98"/>
                </a:lnTo>
                <a:lnTo>
                  <a:pt x="199" y="107"/>
                </a:lnTo>
                <a:lnTo>
                  <a:pt x="207" y="114"/>
                </a:lnTo>
                <a:lnTo>
                  <a:pt x="214" y="122"/>
                </a:lnTo>
                <a:lnTo>
                  <a:pt x="225" y="129"/>
                </a:lnTo>
                <a:lnTo>
                  <a:pt x="232" y="138"/>
                </a:lnTo>
                <a:lnTo>
                  <a:pt x="240" y="146"/>
                </a:lnTo>
                <a:lnTo>
                  <a:pt x="248" y="155"/>
                </a:lnTo>
                <a:lnTo>
                  <a:pt x="258" y="162"/>
                </a:lnTo>
                <a:lnTo>
                  <a:pt x="266" y="170"/>
                </a:lnTo>
                <a:lnTo>
                  <a:pt x="274" y="179"/>
                </a:lnTo>
                <a:lnTo>
                  <a:pt x="281" y="188"/>
                </a:lnTo>
                <a:lnTo>
                  <a:pt x="289" y="196"/>
                </a:lnTo>
                <a:lnTo>
                  <a:pt x="299" y="203"/>
                </a:lnTo>
                <a:lnTo>
                  <a:pt x="307" y="212"/>
                </a:lnTo>
                <a:lnTo>
                  <a:pt x="315" y="220"/>
                </a:lnTo>
                <a:lnTo>
                  <a:pt x="323" y="227"/>
                </a:lnTo>
                <a:lnTo>
                  <a:pt x="330" y="234"/>
                </a:lnTo>
                <a:lnTo>
                  <a:pt x="341" y="242"/>
                </a:lnTo>
                <a:lnTo>
                  <a:pt x="348" y="249"/>
                </a:lnTo>
                <a:lnTo>
                  <a:pt x="356" y="256"/>
                </a:lnTo>
                <a:lnTo>
                  <a:pt x="364" y="263"/>
                </a:lnTo>
                <a:lnTo>
                  <a:pt x="374" y="270"/>
                </a:lnTo>
                <a:lnTo>
                  <a:pt x="382" y="277"/>
                </a:lnTo>
                <a:lnTo>
                  <a:pt x="390" y="282"/>
                </a:lnTo>
                <a:lnTo>
                  <a:pt x="397" y="287"/>
                </a:lnTo>
                <a:lnTo>
                  <a:pt x="405" y="294"/>
                </a:lnTo>
                <a:lnTo>
                  <a:pt x="416" y="299"/>
                </a:lnTo>
                <a:lnTo>
                  <a:pt x="423" y="303"/>
                </a:lnTo>
                <a:lnTo>
                  <a:pt x="431" y="308"/>
                </a:lnTo>
                <a:lnTo>
                  <a:pt x="439" y="311"/>
                </a:lnTo>
                <a:lnTo>
                  <a:pt x="447" y="315"/>
                </a:lnTo>
                <a:lnTo>
                  <a:pt x="457" y="318"/>
                </a:lnTo>
                <a:lnTo>
                  <a:pt x="465" y="321"/>
                </a:lnTo>
                <a:lnTo>
                  <a:pt x="472" y="325"/>
                </a:lnTo>
                <a:lnTo>
                  <a:pt x="480" y="327"/>
                </a:lnTo>
                <a:lnTo>
                  <a:pt x="488" y="328"/>
                </a:lnTo>
                <a:lnTo>
                  <a:pt x="498" y="330"/>
                </a:lnTo>
                <a:lnTo>
                  <a:pt x="506" y="330"/>
                </a:lnTo>
                <a:lnTo>
                  <a:pt x="514" y="332"/>
                </a:lnTo>
                <a:lnTo>
                  <a:pt x="521" y="332"/>
                </a:lnTo>
                <a:lnTo>
                  <a:pt x="532" y="332"/>
                </a:lnTo>
                <a:lnTo>
                  <a:pt x="539" y="330"/>
                </a:lnTo>
                <a:lnTo>
                  <a:pt x="547" y="330"/>
                </a:lnTo>
                <a:lnTo>
                  <a:pt x="555" y="328"/>
                </a:lnTo>
                <a:lnTo>
                  <a:pt x="563" y="327"/>
                </a:lnTo>
                <a:lnTo>
                  <a:pt x="573" y="323"/>
                </a:lnTo>
                <a:lnTo>
                  <a:pt x="581" y="321"/>
                </a:lnTo>
                <a:lnTo>
                  <a:pt x="588" y="318"/>
                </a:lnTo>
                <a:lnTo>
                  <a:pt x="596" y="315"/>
                </a:lnTo>
                <a:lnTo>
                  <a:pt x="604" y="311"/>
                </a:lnTo>
                <a:lnTo>
                  <a:pt x="614" y="306"/>
                </a:lnTo>
                <a:lnTo>
                  <a:pt x="622" y="301"/>
                </a:lnTo>
                <a:lnTo>
                  <a:pt x="630" y="297"/>
                </a:lnTo>
                <a:lnTo>
                  <a:pt x="637" y="292"/>
                </a:lnTo>
                <a:lnTo>
                  <a:pt x="648" y="285"/>
                </a:lnTo>
                <a:lnTo>
                  <a:pt x="656" y="280"/>
                </a:lnTo>
                <a:lnTo>
                  <a:pt x="663" y="273"/>
                </a:lnTo>
                <a:lnTo>
                  <a:pt x="671" y="268"/>
                </a:lnTo>
                <a:lnTo>
                  <a:pt x="679" y="261"/>
                </a:lnTo>
                <a:lnTo>
                  <a:pt x="689" y="255"/>
                </a:lnTo>
                <a:lnTo>
                  <a:pt x="697" y="248"/>
                </a:lnTo>
                <a:lnTo>
                  <a:pt x="705" y="239"/>
                </a:lnTo>
                <a:lnTo>
                  <a:pt x="712" y="232"/>
                </a:lnTo>
                <a:lnTo>
                  <a:pt x="720" y="225"/>
                </a:lnTo>
                <a:lnTo>
                  <a:pt x="730" y="217"/>
                </a:lnTo>
                <a:lnTo>
                  <a:pt x="738" y="208"/>
                </a:lnTo>
                <a:lnTo>
                  <a:pt x="746" y="201"/>
                </a:lnTo>
                <a:lnTo>
                  <a:pt x="754" y="193"/>
                </a:lnTo>
                <a:lnTo>
                  <a:pt x="761" y="184"/>
                </a:lnTo>
                <a:lnTo>
                  <a:pt x="772" y="176"/>
                </a:lnTo>
                <a:lnTo>
                  <a:pt x="779" y="169"/>
                </a:lnTo>
                <a:lnTo>
                  <a:pt x="787" y="160"/>
                </a:lnTo>
                <a:lnTo>
                  <a:pt x="795" y="151"/>
                </a:lnTo>
                <a:lnTo>
                  <a:pt x="805" y="143"/>
                </a:lnTo>
                <a:lnTo>
                  <a:pt x="813" y="134"/>
                </a:lnTo>
                <a:lnTo>
                  <a:pt x="821" y="127"/>
                </a:lnTo>
                <a:lnTo>
                  <a:pt x="828" y="119"/>
                </a:lnTo>
                <a:lnTo>
                  <a:pt x="836" y="112"/>
                </a:lnTo>
                <a:lnTo>
                  <a:pt x="846" y="103"/>
                </a:lnTo>
                <a:lnTo>
                  <a:pt x="854" y="97"/>
                </a:lnTo>
                <a:lnTo>
                  <a:pt x="862" y="88"/>
                </a:lnTo>
                <a:lnTo>
                  <a:pt x="870" y="81"/>
                </a:lnTo>
                <a:lnTo>
                  <a:pt x="877" y="74"/>
                </a:lnTo>
                <a:lnTo>
                  <a:pt x="888" y="67"/>
                </a:lnTo>
                <a:lnTo>
                  <a:pt x="896" y="60"/>
                </a:lnTo>
                <a:lnTo>
                  <a:pt x="903" y="55"/>
                </a:lnTo>
                <a:lnTo>
                  <a:pt x="911" y="48"/>
                </a:lnTo>
                <a:lnTo>
                  <a:pt x="919" y="43"/>
                </a:lnTo>
                <a:lnTo>
                  <a:pt x="929" y="38"/>
                </a:lnTo>
                <a:lnTo>
                  <a:pt x="937" y="33"/>
                </a:lnTo>
                <a:lnTo>
                  <a:pt x="945" y="28"/>
                </a:lnTo>
                <a:lnTo>
                  <a:pt x="952" y="23"/>
                </a:lnTo>
                <a:lnTo>
                  <a:pt x="963" y="19"/>
                </a:lnTo>
                <a:lnTo>
                  <a:pt x="970" y="16"/>
                </a:lnTo>
                <a:lnTo>
                  <a:pt x="978" y="12"/>
                </a:lnTo>
                <a:lnTo>
                  <a:pt x="986" y="9"/>
                </a:lnTo>
                <a:lnTo>
                  <a:pt x="994" y="7"/>
                </a:lnTo>
                <a:lnTo>
                  <a:pt x="1004" y="6"/>
                </a:lnTo>
                <a:lnTo>
                  <a:pt x="1012" y="4"/>
                </a:lnTo>
                <a:lnTo>
                  <a:pt x="1019" y="2"/>
                </a:lnTo>
                <a:lnTo>
                  <a:pt x="1027" y="0"/>
                </a:lnTo>
                <a:lnTo>
                  <a:pt x="1035" y="0"/>
                </a:lnTo>
                <a:lnTo>
                  <a:pt x="1045" y="0"/>
                </a:lnTo>
                <a:lnTo>
                  <a:pt x="1053" y="0"/>
                </a:lnTo>
                <a:lnTo>
                  <a:pt x="1061" y="2"/>
                </a:lnTo>
                <a:lnTo>
                  <a:pt x="1068" y="2"/>
                </a:lnTo>
                <a:lnTo>
                  <a:pt x="1079" y="4"/>
                </a:lnTo>
                <a:lnTo>
                  <a:pt x="1086" y="6"/>
                </a:lnTo>
                <a:lnTo>
                  <a:pt x="1094" y="9"/>
                </a:lnTo>
                <a:lnTo>
                  <a:pt x="1102" y="11"/>
                </a:lnTo>
                <a:lnTo>
                  <a:pt x="1110" y="14"/>
                </a:lnTo>
                <a:lnTo>
                  <a:pt x="1120" y="18"/>
                </a:lnTo>
                <a:lnTo>
                  <a:pt x="1128" y="23"/>
                </a:lnTo>
                <a:lnTo>
                  <a:pt x="1135" y="26"/>
                </a:lnTo>
                <a:lnTo>
                  <a:pt x="1143" y="31"/>
                </a:lnTo>
                <a:lnTo>
                  <a:pt x="1151" y="36"/>
                </a:lnTo>
                <a:lnTo>
                  <a:pt x="1161" y="42"/>
                </a:lnTo>
                <a:lnTo>
                  <a:pt x="1169" y="47"/>
                </a:lnTo>
                <a:lnTo>
                  <a:pt x="1177" y="52"/>
                </a:lnTo>
                <a:lnTo>
                  <a:pt x="1185" y="59"/>
                </a:lnTo>
                <a:lnTo>
                  <a:pt x="1192" y="66"/>
                </a:lnTo>
                <a:lnTo>
                  <a:pt x="1203" y="72"/>
                </a:lnTo>
                <a:lnTo>
                  <a:pt x="1210" y="79"/>
                </a:lnTo>
                <a:lnTo>
                  <a:pt x="1218" y="86"/>
                </a:lnTo>
                <a:lnTo>
                  <a:pt x="1226" y="93"/>
                </a:lnTo>
                <a:lnTo>
                  <a:pt x="1236" y="102"/>
                </a:lnTo>
                <a:lnTo>
                  <a:pt x="1244" y="109"/>
                </a:lnTo>
                <a:lnTo>
                  <a:pt x="1252" y="117"/>
                </a:lnTo>
                <a:lnTo>
                  <a:pt x="1259" y="124"/>
                </a:lnTo>
                <a:lnTo>
                  <a:pt x="1267" y="133"/>
                </a:lnTo>
                <a:lnTo>
                  <a:pt x="1277" y="141"/>
                </a:lnTo>
                <a:lnTo>
                  <a:pt x="1285" y="148"/>
                </a:lnTo>
                <a:lnTo>
                  <a:pt x="1293" y="157"/>
                </a:lnTo>
                <a:lnTo>
                  <a:pt x="1301" y="165"/>
                </a:lnTo>
              </a:path>
            </a:pathLst>
          </a:custGeom>
          <a:noFill/>
          <a:ln w="20638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" name="Freeform 194"/>
          <p:cNvSpPr>
            <a:spLocks/>
          </p:cNvSpPr>
          <p:nvPr/>
        </p:nvSpPr>
        <p:spPr bwMode="auto">
          <a:xfrm>
            <a:off x="823913" y="2001838"/>
            <a:ext cx="2065337" cy="527050"/>
          </a:xfrm>
          <a:custGeom>
            <a:avLst/>
            <a:gdLst>
              <a:gd name="T0" fmla="*/ 16 w 1301"/>
              <a:gd name="T1" fmla="*/ 150 h 332"/>
              <a:gd name="T2" fmla="*/ 41 w 1301"/>
              <a:gd name="T3" fmla="*/ 126 h 332"/>
              <a:gd name="T4" fmla="*/ 67 w 1301"/>
              <a:gd name="T5" fmla="*/ 102 h 332"/>
              <a:gd name="T6" fmla="*/ 90 w 1301"/>
              <a:gd name="T7" fmla="*/ 79 h 332"/>
              <a:gd name="T8" fmla="*/ 116 w 1301"/>
              <a:gd name="T9" fmla="*/ 59 h 332"/>
              <a:gd name="T10" fmla="*/ 142 w 1301"/>
              <a:gd name="T11" fmla="*/ 41 h 332"/>
              <a:gd name="T12" fmla="*/ 165 w 1301"/>
              <a:gd name="T13" fmla="*/ 26 h 332"/>
              <a:gd name="T14" fmla="*/ 191 w 1301"/>
              <a:gd name="T15" fmla="*/ 14 h 332"/>
              <a:gd name="T16" fmla="*/ 214 w 1301"/>
              <a:gd name="T17" fmla="*/ 7 h 332"/>
              <a:gd name="T18" fmla="*/ 240 w 1301"/>
              <a:gd name="T19" fmla="*/ 2 h 332"/>
              <a:gd name="T20" fmla="*/ 266 w 1301"/>
              <a:gd name="T21" fmla="*/ 0 h 332"/>
              <a:gd name="T22" fmla="*/ 289 w 1301"/>
              <a:gd name="T23" fmla="*/ 4 h 332"/>
              <a:gd name="T24" fmla="*/ 315 w 1301"/>
              <a:gd name="T25" fmla="*/ 9 h 332"/>
              <a:gd name="T26" fmla="*/ 341 w 1301"/>
              <a:gd name="T27" fmla="*/ 19 h 332"/>
              <a:gd name="T28" fmla="*/ 364 w 1301"/>
              <a:gd name="T29" fmla="*/ 33 h 332"/>
              <a:gd name="T30" fmla="*/ 390 w 1301"/>
              <a:gd name="T31" fmla="*/ 48 h 332"/>
              <a:gd name="T32" fmla="*/ 416 w 1301"/>
              <a:gd name="T33" fmla="*/ 67 h 332"/>
              <a:gd name="T34" fmla="*/ 439 w 1301"/>
              <a:gd name="T35" fmla="*/ 88 h 332"/>
              <a:gd name="T36" fmla="*/ 465 w 1301"/>
              <a:gd name="T37" fmla="*/ 110 h 332"/>
              <a:gd name="T38" fmla="*/ 488 w 1301"/>
              <a:gd name="T39" fmla="*/ 134 h 332"/>
              <a:gd name="T40" fmla="*/ 514 w 1301"/>
              <a:gd name="T41" fmla="*/ 158 h 332"/>
              <a:gd name="T42" fmla="*/ 539 w 1301"/>
              <a:gd name="T43" fmla="*/ 184 h 332"/>
              <a:gd name="T44" fmla="*/ 563 w 1301"/>
              <a:gd name="T45" fmla="*/ 208 h 332"/>
              <a:gd name="T46" fmla="*/ 588 w 1301"/>
              <a:gd name="T47" fmla="*/ 232 h 332"/>
              <a:gd name="T48" fmla="*/ 614 w 1301"/>
              <a:gd name="T49" fmla="*/ 253 h 332"/>
              <a:gd name="T50" fmla="*/ 637 w 1301"/>
              <a:gd name="T51" fmla="*/ 273 h 332"/>
              <a:gd name="T52" fmla="*/ 663 w 1301"/>
              <a:gd name="T53" fmla="*/ 290 h 332"/>
              <a:gd name="T54" fmla="*/ 689 w 1301"/>
              <a:gd name="T55" fmla="*/ 306 h 332"/>
              <a:gd name="T56" fmla="*/ 712 w 1301"/>
              <a:gd name="T57" fmla="*/ 318 h 332"/>
              <a:gd name="T58" fmla="*/ 738 w 1301"/>
              <a:gd name="T59" fmla="*/ 325 h 332"/>
              <a:gd name="T60" fmla="*/ 761 w 1301"/>
              <a:gd name="T61" fmla="*/ 330 h 332"/>
              <a:gd name="T62" fmla="*/ 787 w 1301"/>
              <a:gd name="T63" fmla="*/ 332 h 332"/>
              <a:gd name="T64" fmla="*/ 813 w 1301"/>
              <a:gd name="T65" fmla="*/ 328 h 332"/>
              <a:gd name="T66" fmla="*/ 836 w 1301"/>
              <a:gd name="T67" fmla="*/ 321 h 332"/>
              <a:gd name="T68" fmla="*/ 862 w 1301"/>
              <a:gd name="T69" fmla="*/ 313 h 332"/>
              <a:gd name="T70" fmla="*/ 888 w 1301"/>
              <a:gd name="T71" fmla="*/ 299 h 332"/>
              <a:gd name="T72" fmla="*/ 911 w 1301"/>
              <a:gd name="T73" fmla="*/ 282 h 332"/>
              <a:gd name="T74" fmla="*/ 937 w 1301"/>
              <a:gd name="T75" fmla="*/ 263 h 332"/>
              <a:gd name="T76" fmla="*/ 963 w 1301"/>
              <a:gd name="T77" fmla="*/ 242 h 332"/>
              <a:gd name="T78" fmla="*/ 986 w 1301"/>
              <a:gd name="T79" fmla="*/ 220 h 332"/>
              <a:gd name="T80" fmla="*/ 1012 w 1301"/>
              <a:gd name="T81" fmla="*/ 196 h 332"/>
              <a:gd name="T82" fmla="*/ 1035 w 1301"/>
              <a:gd name="T83" fmla="*/ 172 h 332"/>
              <a:gd name="T84" fmla="*/ 1061 w 1301"/>
              <a:gd name="T85" fmla="*/ 146 h 332"/>
              <a:gd name="T86" fmla="*/ 1086 w 1301"/>
              <a:gd name="T87" fmla="*/ 122 h 332"/>
              <a:gd name="T88" fmla="*/ 1110 w 1301"/>
              <a:gd name="T89" fmla="*/ 98 h 332"/>
              <a:gd name="T90" fmla="*/ 1135 w 1301"/>
              <a:gd name="T91" fmla="*/ 77 h 332"/>
              <a:gd name="T92" fmla="*/ 1161 w 1301"/>
              <a:gd name="T93" fmla="*/ 57 h 332"/>
              <a:gd name="T94" fmla="*/ 1185 w 1301"/>
              <a:gd name="T95" fmla="*/ 40 h 332"/>
              <a:gd name="T96" fmla="*/ 1210 w 1301"/>
              <a:gd name="T97" fmla="*/ 24 h 332"/>
              <a:gd name="T98" fmla="*/ 1236 w 1301"/>
              <a:gd name="T99" fmla="*/ 14 h 332"/>
              <a:gd name="T100" fmla="*/ 1259 w 1301"/>
              <a:gd name="T101" fmla="*/ 5 h 332"/>
              <a:gd name="T102" fmla="*/ 1285 w 1301"/>
              <a:gd name="T103" fmla="*/ 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1" h="332">
                <a:moveTo>
                  <a:pt x="0" y="165"/>
                </a:moveTo>
                <a:lnTo>
                  <a:pt x="8" y="158"/>
                </a:lnTo>
                <a:lnTo>
                  <a:pt x="16" y="150"/>
                </a:lnTo>
                <a:lnTo>
                  <a:pt x="26" y="141"/>
                </a:lnTo>
                <a:lnTo>
                  <a:pt x="34" y="132"/>
                </a:lnTo>
                <a:lnTo>
                  <a:pt x="41" y="126"/>
                </a:lnTo>
                <a:lnTo>
                  <a:pt x="49" y="117"/>
                </a:lnTo>
                <a:lnTo>
                  <a:pt x="57" y="108"/>
                </a:lnTo>
                <a:lnTo>
                  <a:pt x="67" y="102"/>
                </a:lnTo>
                <a:lnTo>
                  <a:pt x="75" y="95"/>
                </a:lnTo>
                <a:lnTo>
                  <a:pt x="83" y="86"/>
                </a:lnTo>
                <a:lnTo>
                  <a:pt x="90" y="79"/>
                </a:lnTo>
                <a:lnTo>
                  <a:pt x="101" y="72"/>
                </a:lnTo>
                <a:lnTo>
                  <a:pt x="108" y="65"/>
                </a:lnTo>
                <a:lnTo>
                  <a:pt x="116" y="59"/>
                </a:lnTo>
                <a:lnTo>
                  <a:pt x="124" y="53"/>
                </a:lnTo>
                <a:lnTo>
                  <a:pt x="132" y="47"/>
                </a:lnTo>
                <a:lnTo>
                  <a:pt x="142" y="41"/>
                </a:lnTo>
                <a:lnTo>
                  <a:pt x="150" y="36"/>
                </a:lnTo>
                <a:lnTo>
                  <a:pt x="158" y="31"/>
                </a:lnTo>
                <a:lnTo>
                  <a:pt x="165" y="26"/>
                </a:lnTo>
                <a:lnTo>
                  <a:pt x="173" y="23"/>
                </a:lnTo>
                <a:lnTo>
                  <a:pt x="183" y="19"/>
                </a:lnTo>
                <a:lnTo>
                  <a:pt x="191" y="14"/>
                </a:lnTo>
                <a:lnTo>
                  <a:pt x="199" y="12"/>
                </a:lnTo>
                <a:lnTo>
                  <a:pt x="207" y="9"/>
                </a:lnTo>
                <a:lnTo>
                  <a:pt x="214" y="7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0"/>
                </a:lnTo>
                <a:lnTo>
                  <a:pt x="258" y="0"/>
                </a:lnTo>
                <a:lnTo>
                  <a:pt x="266" y="0"/>
                </a:lnTo>
                <a:lnTo>
                  <a:pt x="274" y="0"/>
                </a:lnTo>
                <a:lnTo>
                  <a:pt x="281" y="2"/>
                </a:lnTo>
                <a:lnTo>
                  <a:pt x="289" y="4"/>
                </a:lnTo>
                <a:lnTo>
                  <a:pt x="299" y="5"/>
                </a:lnTo>
                <a:lnTo>
                  <a:pt x="307" y="7"/>
                </a:lnTo>
                <a:lnTo>
                  <a:pt x="315" y="9"/>
                </a:lnTo>
                <a:lnTo>
                  <a:pt x="323" y="12"/>
                </a:lnTo>
                <a:lnTo>
                  <a:pt x="330" y="16"/>
                </a:lnTo>
                <a:lnTo>
                  <a:pt x="341" y="19"/>
                </a:lnTo>
                <a:lnTo>
                  <a:pt x="348" y="23"/>
                </a:lnTo>
                <a:lnTo>
                  <a:pt x="356" y="28"/>
                </a:lnTo>
                <a:lnTo>
                  <a:pt x="364" y="33"/>
                </a:lnTo>
                <a:lnTo>
                  <a:pt x="374" y="36"/>
                </a:lnTo>
                <a:lnTo>
                  <a:pt x="382" y="43"/>
                </a:lnTo>
                <a:lnTo>
                  <a:pt x="390" y="48"/>
                </a:lnTo>
                <a:lnTo>
                  <a:pt x="397" y="53"/>
                </a:lnTo>
                <a:lnTo>
                  <a:pt x="405" y="60"/>
                </a:lnTo>
                <a:lnTo>
                  <a:pt x="416" y="67"/>
                </a:lnTo>
                <a:lnTo>
                  <a:pt x="423" y="74"/>
                </a:lnTo>
                <a:lnTo>
                  <a:pt x="431" y="81"/>
                </a:lnTo>
                <a:lnTo>
                  <a:pt x="439" y="88"/>
                </a:lnTo>
                <a:lnTo>
                  <a:pt x="447" y="95"/>
                </a:lnTo>
                <a:lnTo>
                  <a:pt x="457" y="103"/>
                </a:lnTo>
                <a:lnTo>
                  <a:pt x="465" y="110"/>
                </a:lnTo>
                <a:lnTo>
                  <a:pt x="472" y="119"/>
                </a:lnTo>
                <a:lnTo>
                  <a:pt x="480" y="126"/>
                </a:lnTo>
                <a:lnTo>
                  <a:pt x="488" y="134"/>
                </a:lnTo>
                <a:lnTo>
                  <a:pt x="498" y="143"/>
                </a:lnTo>
                <a:lnTo>
                  <a:pt x="506" y="151"/>
                </a:lnTo>
                <a:lnTo>
                  <a:pt x="514" y="158"/>
                </a:lnTo>
                <a:lnTo>
                  <a:pt x="521" y="165"/>
                </a:lnTo>
                <a:lnTo>
                  <a:pt x="532" y="175"/>
                </a:lnTo>
                <a:lnTo>
                  <a:pt x="539" y="184"/>
                </a:lnTo>
                <a:lnTo>
                  <a:pt x="547" y="193"/>
                </a:lnTo>
                <a:lnTo>
                  <a:pt x="555" y="199"/>
                </a:lnTo>
                <a:lnTo>
                  <a:pt x="563" y="208"/>
                </a:lnTo>
                <a:lnTo>
                  <a:pt x="573" y="217"/>
                </a:lnTo>
                <a:lnTo>
                  <a:pt x="581" y="223"/>
                </a:lnTo>
                <a:lnTo>
                  <a:pt x="588" y="232"/>
                </a:lnTo>
                <a:lnTo>
                  <a:pt x="596" y="239"/>
                </a:lnTo>
                <a:lnTo>
                  <a:pt x="604" y="246"/>
                </a:lnTo>
                <a:lnTo>
                  <a:pt x="614" y="253"/>
                </a:lnTo>
                <a:lnTo>
                  <a:pt x="622" y="259"/>
                </a:lnTo>
                <a:lnTo>
                  <a:pt x="630" y="266"/>
                </a:lnTo>
                <a:lnTo>
                  <a:pt x="637" y="273"/>
                </a:lnTo>
                <a:lnTo>
                  <a:pt x="648" y="280"/>
                </a:lnTo>
                <a:lnTo>
                  <a:pt x="656" y="285"/>
                </a:lnTo>
                <a:lnTo>
                  <a:pt x="663" y="290"/>
                </a:lnTo>
                <a:lnTo>
                  <a:pt x="671" y="296"/>
                </a:lnTo>
                <a:lnTo>
                  <a:pt x="679" y="301"/>
                </a:lnTo>
                <a:lnTo>
                  <a:pt x="689" y="306"/>
                </a:lnTo>
                <a:lnTo>
                  <a:pt x="697" y="309"/>
                </a:lnTo>
                <a:lnTo>
                  <a:pt x="705" y="314"/>
                </a:lnTo>
                <a:lnTo>
                  <a:pt x="712" y="318"/>
                </a:lnTo>
                <a:lnTo>
                  <a:pt x="720" y="320"/>
                </a:lnTo>
                <a:lnTo>
                  <a:pt x="730" y="323"/>
                </a:lnTo>
                <a:lnTo>
                  <a:pt x="738" y="325"/>
                </a:lnTo>
                <a:lnTo>
                  <a:pt x="746" y="328"/>
                </a:lnTo>
                <a:lnTo>
                  <a:pt x="754" y="328"/>
                </a:lnTo>
                <a:lnTo>
                  <a:pt x="761" y="330"/>
                </a:lnTo>
                <a:lnTo>
                  <a:pt x="772" y="332"/>
                </a:lnTo>
                <a:lnTo>
                  <a:pt x="779" y="332"/>
                </a:lnTo>
                <a:lnTo>
                  <a:pt x="787" y="332"/>
                </a:lnTo>
                <a:lnTo>
                  <a:pt x="795" y="330"/>
                </a:lnTo>
                <a:lnTo>
                  <a:pt x="805" y="330"/>
                </a:lnTo>
                <a:lnTo>
                  <a:pt x="813" y="328"/>
                </a:lnTo>
                <a:lnTo>
                  <a:pt x="821" y="326"/>
                </a:lnTo>
                <a:lnTo>
                  <a:pt x="828" y="325"/>
                </a:lnTo>
                <a:lnTo>
                  <a:pt x="836" y="321"/>
                </a:lnTo>
                <a:lnTo>
                  <a:pt x="846" y="320"/>
                </a:lnTo>
                <a:lnTo>
                  <a:pt x="854" y="316"/>
                </a:lnTo>
                <a:lnTo>
                  <a:pt x="862" y="313"/>
                </a:lnTo>
                <a:lnTo>
                  <a:pt x="870" y="308"/>
                </a:lnTo>
                <a:lnTo>
                  <a:pt x="877" y="304"/>
                </a:lnTo>
                <a:lnTo>
                  <a:pt x="888" y="299"/>
                </a:lnTo>
                <a:lnTo>
                  <a:pt x="896" y="294"/>
                </a:lnTo>
                <a:lnTo>
                  <a:pt x="903" y="289"/>
                </a:lnTo>
                <a:lnTo>
                  <a:pt x="911" y="282"/>
                </a:lnTo>
                <a:lnTo>
                  <a:pt x="919" y="277"/>
                </a:lnTo>
                <a:lnTo>
                  <a:pt x="929" y="270"/>
                </a:lnTo>
                <a:lnTo>
                  <a:pt x="937" y="263"/>
                </a:lnTo>
                <a:lnTo>
                  <a:pt x="945" y="256"/>
                </a:lnTo>
                <a:lnTo>
                  <a:pt x="952" y="249"/>
                </a:lnTo>
                <a:lnTo>
                  <a:pt x="963" y="242"/>
                </a:lnTo>
                <a:lnTo>
                  <a:pt x="970" y="235"/>
                </a:lnTo>
                <a:lnTo>
                  <a:pt x="978" y="227"/>
                </a:lnTo>
                <a:lnTo>
                  <a:pt x="986" y="220"/>
                </a:lnTo>
                <a:lnTo>
                  <a:pt x="994" y="211"/>
                </a:lnTo>
                <a:lnTo>
                  <a:pt x="1004" y="205"/>
                </a:lnTo>
                <a:lnTo>
                  <a:pt x="1012" y="196"/>
                </a:lnTo>
                <a:lnTo>
                  <a:pt x="1019" y="187"/>
                </a:lnTo>
                <a:lnTo>
                  <a:pt x="1027" y="179"/>
                </a:lnTo>
                <a:lnTo>
                  <a:pt x="1035" y="172"/>
                </a:lnTo>
                <a:lnTo>
                  <a:pt x="1045" y="163"/>
                </a:lnTo>
                <a:lnTo>
                  <a:pt x="1053" y="155"/>
                </a:lnTo>
                <a:lnTo>
                  <a:pt x="1061" y="146"/>
                </a:lnTo>
                <a:lnTo>
                  <a:pt x="1068" y="138"/>
                </a:lnTo>
                <a:lnTo>
                  <a:pt x="1079" y="131"/>
                </a:lnTo>
                <a:lnTo>
                  <a:pt x="1086" y="122"/>
                </a:lnTo>
                <a:lnTo>
                  <a:pt x="1094" y="114"/>
                </a:lnTo>
                <a:lnTo>
                  <a:pt x="1102" y="107"/>
                </a:lnTo>
                <a:lnTo>
                  <a:pt x="1110" y="98"/>
                </a:lnTo>
                <a:lnTo>
                  <a:pt x="1120" y="91"/>
                </a:lnTo>
                <a:lnTo>
                  <a:pt x="1128" y="84"/>
                </a:lnTo>
                <a:lnTo>
                  <a:pt x="1135" y="77"/>
                </a:lnTo>
                <a:lnTo>
                  <a:pt x="1143" y="71"/>
                </a:lnTo>
                <a:lnTo>
                  <a:pt x="1151" y="64"/>
                </a:lnTo>
                <a:lnTo>
                  <a:pt x="1161" y="57"/>
                </a:lnTo>
                <a:lnTo>
                  <a:pt x="1169" y="52"/>
                </a:lnTo>
                <a:lnTo>
                  <a:pt x="1177" y="45"/>
                </a:lnTo>
                <a:lnTo>
                  <a:pt x="1185" y="40"/>
                </a:lnTo>
                <a:lnTo>
                  <a:pt x="1192" y="35"/>
                </a:lnTo>
                <a:lnTo>
                  <a:pt x="1203" y="29"/>
                </a:lnTo>
                <a:lnTo>
                  <a:pt x="1210" y="24"/>
                </a:lnTo>
                <a:lnTo>
                  <a:pt x="1218" y="21"/>
                </a:lnTo>
                <a:lnTo>
                  <a:pt x="1226" y="17"/>
                </a:lnTo>
                <a:lnTo>
                  <a:pt x="1236" y="14"/>
                </a:lnTo>
                <a:lnTo>
                  <a:pt x="1244" y="11"/>
                </a:lnTo>
                <a:lnTo>
                  <a:pt x="1252" y="7"/>
                </a:lnTo>
                <a:lnTo>
                  <a:pt x="1259" y="5"/>
                </a:lnTo>
                <a:lnTo>
                  <a:pt x="1267" y="4"/>
                </a:lnTo>
                <a:lnTo>
                  <a:pt x="1277" y="2"/>
                </a:lnTo>
                <a:lnTo>
                  <a:pt x="1285" y="2"/>
                </a:lnTo>
                <a:lnTo>
                  <a:pt x="1293" y="0"/>
                </a:lnTo>
                <a:lnTo>
                  <a:pt x="1301" y="0"/>
                </a:lnTo>
              </a:path>
            </a:pathLst>
          </a:custGeom>
          <a:noFill/>
          <a:ln w="20638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" name="Rectangle 195"/>
          <p:cNvSpPr>
            <a:spLocks noChangeArrowheads="1"/>
          </p:cNvSpPr>
          <p:nvPr/>
        </p:nvSpPr>
        <p:spPr bwMode="auto">
          <a:xfrm>
            <a:off x="1819275" y="2997200"/>
            <a:ext cx="1889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Rectangle 196"/>
          <p:cNvSpPr>
            <a:spLocks noChangeArrowheads="1"/>
          </p:cNvSpPr>
          <p:nvPr/>
        </p:nvSpPr>
        <p:spPr bwMode="auto">
          <a:xfrm>
            <a:off x="1819275" y="2409825"/>
            <a:ext cx="1889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1045"/>
            <a:ext cx="4033030" cy="331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3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91"/>
            <a:ext cx="5688632" cy="55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934" y="544522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Поверхность с высоким импедансом</a:t>
            </a:r>
          </a:p>
          <a:p>
            <a:pPr algn="ctr"/>
            <a:r>
              <a:rPr lang="en-US" b="1" dirty="0"/>
              <a:t>D </a:t>
            </a:r>
            <a:r>
              <a:rPr lang="en-US" b="1" dirty="0" err="1"/>
              <a:t>Sievenpiper</a:t>
            </a:r>
            <a:r>
              <a:rPr lang="en-US" b="1" dirty="0"/>
              <a:t> et al</a:t>
            </a:r>
            <a:r>
              <a:rPr lang="ru-RU" b="1" dirty="0"/>
              <a:t>., “</a:t>
            </a:r>
            <a:r>
              <a:rPr lang="en-US" b="1" dirty="0"/>
              <a:t>High impedance electromagnetic surfaces with a forbidden frequency band</a:t>
            </a:r>
            <a:r>
              <a:rPr lang="ru-RU" b="1" dirty="0"/>
              <a:t>”, </a:t>
            </a:r>
            <a:r>
              <a:rPr lang="en-US" b="1" dirty="0"/>
              <a:t>IEEE Trans. On Microwave Theory </a:t>
            </a:r>
            <a:r>
              <a:rPr lang="en-US" b="1" dirty="0" err="1"/>
              <a:t>Techn</a:t>
            </a:r>
            <a:r>
              <a:rPr lang="en-US" b="1" dirty="0"/>
              <a:t>., 1999, V. 47, No. 11, </a:t>
            </a:r>
            <a:r>
              <a:rPr lang="en-US" b="1" dirty="0" smtClean="0"/>
              <a:t>P</a:t>
            </a:r>
            <a:r>
              <a:rPr lang="en-US" b="1" dirty="0"/>
              <a:t>. </a:t>
            </a:r>
            <a:r>
              <a:rPr lang="en-US" b="1" dirty="0" smtClean="0"/>
              <a:t>2059.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277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1112"/>
            <a:ext cx="6732240" cy="34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18" y="3140968"/>
            <a:ext cx="6840000" cy="269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805264"/>
            <a:ext cx="8843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Тонкий плоский резонатор</a:t>
            </a:r>
            <a:br>
              <a:rPr lang="ru-RU" sz="2400" b="1" dirty="0" smtClean="0"/>
            </a:br>
            <a:r>
              <a:rPr lang="en-US" b="1" dirty="0" err="1"/>
              <a:t>Y.N.Kazantsev</a:t>
            </a:r>
            <a:r>
              <a:rPr lang="en-US" b="1" dirty="0"/>
              <a:t>, </a:t>
            </a:r>
            <a:r>
              <a:rPr lang="en-US" b="1" dirty="0" err="1"/>
              <a:t>V.P.Mal’tsev</a:t>
            </a:r>
            <a:r>
              <a:rPr lang="en-US" b="1" dirty="0"/>
              <a:t> and </a:t>
            </a:r>
            <a:r>
              <a:rPr lang="en-US" b="1" dirty="0" err="1"/>
              <a:t>A.D.Shatrov</a:t>
            </a:r>
            <a:r>
              <a:rPr lang="en-US" b="1" dirty="0"/>
              <a:t>, “Plane wave transmission through a pair of capacitive gratings”, IEE Proc.-</a:t>
            </a:r>
            <a:r>
              <a:rPr lang="en-US" b="1" dirty="0" err="1"/>
              <a:t>Microw</a:t>
            </a:r>
            <a:r>
              <a:rPr lang="en-US" b="1" dirty="0"/>
              <a:t>. Antennas Propag.,2000, V. 147, No. 6, PP. 455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63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99417" cy="37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961" y="407707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Тонкий поглощающий экран</a:t>
            </a:r>
            <a:br>
              <a:rPr lang="ru-RU" sz="2400" b="1" dirty="0" smtClean="0"/>
            </a:br>
            <a:r>
              <a:rPr lang="en-US" b="1" dirty="0"/>
              <a:t>N. </a:t>
            </a:r>
            <a:r>
              <a:rPr lang="en-US" b="1" dirty="0" err="1"/>
              <a:t>Engheta</a:t>
            </a:r>
            <a:r>
              <a:rPr lang="en-US" b="1" dirty="0"/>
              <a:t>, “Thin absorbing screens using </a:t>
            </a:r>
            <a:r>
              <a:rPr lang="en-US" b="1" dirty="0" err="1"/>
              <a:t>metamaterial</a:t>
            </a:r>
            <a:r>
              <a:rPr lang="en-US" b="1" dirty="0"/>
              <a:t> surfaces”, 2002 IEEE Antennas and Propagation Society International Symposium, 2002, V. 2, PP. 392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84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3573016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9512" y="4653136"/>
            <a:ext cx="87849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Резонансный радиопоглощающий экран</a:t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r>
              <a:rPr lang="ru-RU" b="1" dirty="0"/>
              <a:t>Ю.Н. Казанцев, В.Н. </a:t>
            </a:r>
            <a:r>
              <a:rPr lang="ru-RU" b="1" dirty="0" err="1"/>
              <a:t>Аплеталин</a:t>
            </a:r>
            <a:r>
              <a:rPr lang="ru-RU" b="1" dirty="0"/>
              <a:t>, А.В. Лопатин, В.С. </a:t>
            </a:r>
            <a:r>
              <a:rPr lang="ru-RU" b="1" dirty="0" err="1"/>
              <a:t>Солосин</a:t>
            </a:r>
            <a:r>
              <a:rPr lang="ru-RU" b="1" dirty="0"/>
              <a:t>, “Резонансный радиопоглощающий экран”, </a:t>
            </a:r>
            <a:r>
              <a:rPr lang="en-US" b="1" dirty="0"/>
              <a:t>XIII </a:t>
            </a:r>
            <a:r>
              <a:rPr lang="ru-RU" b="1" dirty="0"/>
              <a:t>Международная конференция по спиновой электронике и </a:t>
            </a:r>
            <a:r>
              <a:rPr lang="ru-RU" b="1" dirty="0" err="1"/>
              <a:t>гировекторной</a:t>
            </a:r>
            <a:r>
              <a:rPr lang="ru-RU" b="1" dirty="0"/>
              <a:t> электродинамике, 2004, 3-5 декабря, Москва (</a:t>
            </a:r>
            <a:r>
              <a:rPr lang="ru-RU" b="1" dirty="0" err="1"/>
              <a:t>Фирсановка</a:t>
            </a:r>
            <a:r>
              <a:rPr lang="ru-RU" b="1" dirty="0"/>
              <a:t>), стр. 357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276607"/>
              </p:ext>
            </p:extLst>
          </p:nvPr>
        </p:nvGraphicFramePr>
        <p:xfrm>
          <a:off x="5003800" y="546100"/>
          <a:ext cx="3935413" cy="379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Graph" r:id="rId3" imgW="4233600" imgH="4086000" progId="Origin50.Graph">
                  <p:embed/>
                </p:oleObj>
              </mc:Choice>
              <mc:Fallback>
                <p:oleObj name="Graph" r:id="rId3" imgW="4233600" imgH="4086000" progId="Origin50.Grap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46100"/>
                        <a:ext cx="3935413" cy="379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2400" y="58787"/>
            <a:ext cx="4595813" cy="4378325"/>
            <a:chOff x="3682" y="6269"/>
            <a:chExt cx="7237" cy="6894"/>
          </a:xfrm>
        </p:grpSpPr>
        <p:sp>
          <p:nvSpPr>
            <p:cNvPr id="9" name="AutoShape 42"/>
            <p:cNvSpPr>
              <a:spLocks noChangeArrowheads="1" noTextEdit="1"/>
            </p:cNvSpPr>
            <p:nvPr/>
          </p:nvSpPr>
          <p:spPr bwMode="auto">
            <a:xfrm>
              <a:off x="3682" y="6269"/>
              <a:ext cx="7237" cy="689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3692" y="7775"/>
              <a:ext cx="4169" cy="4115"/>
              <a:chOff x="1882" y="5617"/>
              <a:chExt cx="4169" cy="4113"/>
            </a:xfrm>
          </p:grpSpPr>
          <p:sp>
            <p:nvSpPr>
              <p:cNvPr id="25" name="Rectangle 41"/>
              <p:cNvSpPr>
                <a:spLocks noChangeArrowheads="1"/>
              </p:cNvSpPr>
              <p:nvPr/>
            </p:nvSpPr>
            <p:spPr bwMode="auto">
              <a:xfrm>
                <a:off x="2041" y="5656"/>
                <a:ext cx="3572" cy="34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Rectangle 40"/>
              <p:cNvSpPr>
                <a:spLocks noChangeArrowheads="1"/>
              </p:cNvSpPr>
              <p:nvPr/>
            </p:nvSpPr>
            <p:spPr bwMode="auto">
              <a:xfrm>
                <a:off x="1882" y="5758"/>
                <a:ext cx="4169" cy="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Rectangle 39"/>
              <p:cNvSpPr>
                <a:spLocks noChangeArrowheads="1"/>
              </p:cNvSpPr>
              <p:nvPr/>
            </p:nvSpPr>
            <p:spPr bwMode="auto">
              <a:xfrm>
                <a:off x="1882" y="6405"/>
                <a:ext cx="4169" cy="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Rectangle 38"/>
              <p:cNvSpPr>
                <a:spLocks noChangeArrowheads="1"/>
              </p:cNvSpPr>
              <p:nvPr/>
            </p:nvSpPr>
            <p:spPr bwMode="auto">
              <a:xfrm>
                <a:off x="1882" y="7052"/>
                <a:ext cx="4169" cy="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Rectangle 37"/>
              <p:cNvSpPr>
                <a:spLocks noChangeArrowheads="1"/>
              </p:cNvSpPr>
              <p:nvPr/>
            </p:nvSpPr>
            <p:spPr bwMode="auto">
              <a:xfrm>
                <a:off x="1882" y="7699"/>
                <a:ext cx="4169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Rectangle 36"/>
              <p:cNvSpPr>
                <a:spLocks noChangeArrowheads="1"/>
              </p:cNvSpPr>
              <p:nvPr/>
            </p:nvSpPr>
            <p:spPr bwMode="auto">
              <a:xfrm>
                <a:off x="1882" y="8345"/>
                <a:ext cx="4169" cy="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Rectangle 35"/>
              <p:cNvSpPr>
                <a:spLocks noChangeArrowheads="1"/>
              </p:cNvSpPr>
              <p:nvPr/>
            </p:nvSpPr>
            <p:spPr bwMode="auto">
              <a:xfrm>
                <a:off x="1882" y="8992"/>
                <a:ext cx="4169" cy="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 rot="16200000" flipH="1">
                <a:off x="170" y="7610"/>
                <a:ext cx="4034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 rot="16200000" flipH="1">
                <a:off x="839" y="7610"/>
                <a:ext cx="4034" cy="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 rot="16200000" flipH="1">
                <a:off x="1507" y="7610"/>
                <a:ext cx="4034" cy="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 rot="16200000" flipH="1">
                <a:off x="2175" y="7610"/>
                <a:ext cx="4034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Rectangle 30"/>
              <p:cNvSpPr>
                <a:spLocks noChangeArrowheads="1"/>
              </p:cNvSpPr>
              <p:nvPr/>
            </p:nvSpPr>
            <p:spPr bwMode="auto">
              <a:xfrm rot="16200000" flipH="1">
                <a:off x="2844" y="7610"/>
                <a:ext cx="4034" cy="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Rectangle 29"/>
              <p:cNvSpPr>
                <a:spLocks noChangeArrowheads="1"/>
              </p:cNvSpPr>
              <p:nvPr/>
            </p:nvSpPr>
            <p:spPr bwMode="auto">
              <a:xfrm rot="16200000" flipH="1">
                <a:off x="3512" y="7610"/>
                <a:ext cx="4034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AutoShape 28"/>
              <p:cNvSpPr>
                <a:spLocks noChangeShapeType="1"/>
              </p:cNvSpPr>
              <p:nvPr/>
            </p:nvSpPr>
            <p:spPr bwMode="auto">
              <a:xfrm>
                <a:off x="2828" y="8992"/>
                <a:ext cx="0" cy="29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AutoShape 27"/>
              <p:cNvSpPr>
                <a:spLocks noChangeShapeType="1"/>
              </p:cNvSpPr>
              <p:nvPr/>
            </p:nvSpPr>
            <p:spPr bwMode="auto">
              <a:xfrm>
                <a:off x="2888" y="8992"/>
                <a:ext cx="0" cy="29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AutoShape 26"/>
              <p:cNvSpPr>
                <a:spLocks noChangeShapeType="1"/>
              </p:cNvSpPr>
              <p:nvPr/>
            </p:nvSpPr>
            <p:spPr bwMode="auto">
              <a:xfrm>
                <a:off x="2569" y="9205"/>
                <a:ext cx="28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AutoShape 25"/>
              <p:cNvSpPr>
                <a:spLocks noChangeShapeType="1"/>
              </p:cNvSpPr>
              <p:nvPr/>
            </p:nvSpPr>
            <p:spPr bwMode="auto">
              <a:xfrm flipH="1">
                <a:off x="2857" y="9209"/>
                <a:ext cx="56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Text Box 24"/>
              <p:cNvSpPr txBox="1">
                <a:spLocks noChangeArrowheads="1"/>
              </p:cNvSpPr>
              <p:nvPr/>
            </p:nvSpPr>
            <p:spPr bwMode="auto">
              <a:xfrm>
                <a:off x="2890" y="9137"/>
                <a:ext cx="684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altLang="ru-RU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</a:t>
                </a:r>
                <a:endParaRPr kumimoji="0" lang="en-US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AutoShape 23"/>
              <p:cNvSpPr>
                <a:spLocks noChangeShapeType="1"/>
              </p:cNvSpPr>
              <p:nvPr/>
            </p:nvSpPr>
            <p:spPr bwMode="auto">
              <a:xfrm>
                <a:off x="4213" y="8992"/>
                <a:ext cx="0" cy="29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AutoShape 22"/>
              <p:cNvSpPr>
                <a:spLocks noChangeShapeType="1"/>
              </p:cNvSpPr>
              <p:nvPr/>
            </p:nvSpPr>
            <p:spPr bwMode="auto">
              <a:xfrm>
                <a:off x="4829" y="8984"/>
                <a:ext cx="0" cy="29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AutoShape 21"/>
              <p:cNvSpPr>
                <a:spLocks noChangeShapeType="1"/>
              </p:cNvSpPr>
              <p:nvPr/>
            </p:nvSpPr>
            <p:spPr bwMode="auto">
              <a:xfrm>
                <a:off x="4185" y="9201"/>
                <a:ext cx="680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4216" y="9152"/>
                <a:ext cx="668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b</a:t>
                </a:r>
                <a:endParaRPr kumimoji="0" lang="en-US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772" y="11792"/>
              <a:ext cx="6946" cy="1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indent="4508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altLang="ru-RU" sz="1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en-US" alt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=0.3 </a:t>
              </a:r>
              <a:r>
                <a:rPr kumimoji="0" lang="en-US" alt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мм</a:t>
              </a:r>
              <a:r>
                <a:rPr kumimoji="0" lang="en-US" alt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,               </a:t>
              </a:r>
              <a:r>
                <a:rPr kumimoji="0" lang="en-US" alt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Емкостная</a:t>
              </a:r>
              <a:r>
                <a:rPr kumimoji="0" lang="en-US" alt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решетка</a:t>
              </a:r>
              <a:endPara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altLang="ru-RU" sz="1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b</a:t>
              </a:r>
              <a:r>
                <a:rPr kumimoji="0" lang="en-US" alt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=2мм ,  </a:t>
              </a:r>
              <a:r>
                <a:rPr kumimoji="0" lang="en-US" altLang="ru-RU" sz="1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d</a:t>
              </a:r>
              <a:r>
                <a:rPr kumimoji="0" lang="en-US" alt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=0.4 </a:t>
              </a:r>
              <a:r>
                <a:rPr kumimoji="0" lang="en-US" alt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мм</a:t>
              </a:r>
              <a:endPara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4638" y="6504"/>
              <a:ext cx="5361" cy="5414"/>
              <a:chOff x="4638" y="6504"/>
              <a:chExt cx="5361" cy="5414"/>
            </a:xfrm>
          </p:grpSpPr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>
                <a:off x="8305" y="7747"/>
                <a:ext cx="1694" cy="3628"/>
                <a:chOff x="8305" y="7747"/>
                <a:chExt cx="1694" cy="3628"/>
              </a:xfrm>
            </p:grpSpPr>
            <p:sp>
              <p:nvSpPr>
                <p:cNvPr id="19" name="AutoShape 17"/>
                <p:cNvSpPr>
                  <a:spLocks noChangeShapeType="1"/>
                </p:cNvSpPr>
                <p:nvPr/>
              </p:nvSpPr>
              <p:spPr bwMode="auto">
                <a:xfrm>
                  <a:off x="8696" y="7747"/>
                  <a:ext cx="1" cy="3628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AutoShape 16"/>
                <p:cNvSpPr>
                  <a:spLocks noChangeShapeType="1"/>
                </p:cNvSpPr>
                <p:nvPr/>
              </p:nvSpPr>
              <p:spPr bwMode="auto">
                <a:xfrm>
                  <a:off x="8978" y="7749"/>
                  <a:ext cx="1" cy="3538"/>
                </a:xfrm>
                <a:prstGeom prst="straightConnector1">
                  <a:avLst/>
                </a:prstGeom>
                <a:noFill/>
                <a:ln w="38100">
                  <a:solidFill>
                    <a:srgbClr val="72564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AutoShape 15"/>
                <p:cNvSpPr>
                  <a:spLocks noChangeShapeType="1"/>
                </p:cNvSpPr>
                <p:nvPr/>
              </p:nvSpPr>
              <p:spPr bwMode="auto">
                <a:xfrm>
                  <a:off x="9764" y="7751"/>
                  <a:ext cx="1" cy="3538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Rectangle 14" descr="Темный диагональный 2"/>
                <p:cNvSpPr>
                  <a:spLocks noChangeArrowheads="1"/>
                </p:cNvSpPr>
                <p:nvPr/>
              </p:nvSpPr>
              <p:spPr bwMode="auto">
                <a:xfrm>
                  <a:off x="9779" y="7775"/>
                  <a:ext cx="180" cy="3510"/>
                </a:xfrm>
                <a:prstGeom prst="rect">
                  <a:avLst/>
                </a:prstGeom>
                <a:pattFill prst="dk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AutoShape 13"/>
                <p:cNvSpPr>
                  <a:spLocks noChangeShapeType="1"/>
                </p:cNvSpPr>
                <p:nvPr/>
              </p:nvSpPr>
              <p:spPr bwMode="auto">
                <a:xfrm>
                  <a:off x="8697" y="10442"/>
                  <a:ext cx="1049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8305" y="9875"/>
                  <a:ext cx="1694" cy="1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45085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18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d</a:t>
                  </a:r>
                  <a:endParaRPr kumimoji="0" lang="en-US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AutoShape 10"/>
              <p:cNvSpPr>
                <a:spLocks noChangeShapeType="1"/>
              </p:cNvSpPr>
              <p:nvPr/>
            </p:nvSpPr>
            <p:spPr bwMode="auto">
              <a:xfrm flipV="1">
                <a:off x="7637" y="10817"/>
                <a:ext cx="1060" cy="11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4638" y="6504"/>
                <a:ext cx="3878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Резистивная пленка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AutoShape 8"/>
              <p:cNvSpPr>
                <a:spLocks noChangeShapeType="1"/>
              </p:cNvSpPr>
              <p:nvPr/>
            </p:nvSpPr>
            <p:spPr bwMode="auto">
              <a:xfrm flipH="1" flipV="1">
                <a:off x="6577" y="7086"/>
                <a:ext cx="2402" cy="9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9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Papers\Семинар Маскировка человека и техники\сканирование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16417" y="-840153"/>
            <a:ext cx="45123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01317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Полосно</a:t>
            </a:r>
            <a:r>
              <a:rPr lang="ru-RU" sz="2400" b="1" dirty="0" smtClean="0"/>
              <a:t> отражающая частотно-</a:t>
            </a:r>
            <a:r>
              <a:rPr lang="ru-RU" sz="2400" b="1" dirty="0" err="1" smtClean="0"/>
              <a:t>селективнся</a:t>
            </a:r>
            <a:r>
              <a:rPr lang="ru-RU" sz="2400" b="1" dirty="0" smtClean="0"/>
              <a:t> поверхность (ЧСП),</a:t>
            </a:r>
            <a:br>
              <a:rPr lang="ru-RU" sz="2400" b="1" dirty="0" smtClean="0"/>
            </a:br>
            <a:r>
              <a:rPr lang="ru-RU" sz="2400" b="1" dirty="0" smtClean="0"/>
              <a:t>управляемая </a:t>
            </a:r>
            <a:r>
              <a:rPr lang="ru-RU" sz="2400" b="1" dirty="0" err="1" smtClean="0"/>
              <a:t>варакторами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61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389623"/>
              </p:ext>
            </p:extLst>
          </p:nvPr>
        </p:nvGraphicFramePr>
        <p:xfrm>
          <a:off x="198438" y="141288"/>
          <a:ext cx="4498975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Graph" r:id="rId3" imgW="5349600" imgH="5028840" progId="Origin50.Graph">
                  <p:embed/>
                </p:oleObj>
              </mc:Choice>
              <mc:Fallback>
                <p:oleObj name="Graph" r:id="rId3" imgW="5349600" imgH="502884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3445"/>
                      <a:stretch>
                        <a:fillRect/>
                      </a:stretch>
                    </p:blipFill>
                    <p:spPr bwMode="auto">
                      <a:xfrm>
                        <a:off x="198438" y="141288"/>
                        <a:ext cx="4498975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231636"/>
              </p:ext>
            </p:extLst>
          </p:nvPr>
        </p:nvGraphicFramePr>
        <p:xfrm>
          <a:off x="4762500" y="134938"/>
          <a:ext cx="4022725" cy="392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Graph" r:id="rId5" imgW="5151600" imgH="5028840" progId="Origin50.Graph">
                  <p:embed/>
                </p:oleObj>
              </mc:Choice>
              <mc:Fallback>
                <p:oleObj name="Graph" r:id="rId5" imgW="5151600" imgH="502884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34938"/>
                        <a:ext cx="4022725" cy="392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0770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Варактор</a:t>
            </a:r>
            <a:r>
              <a:rPr lang="ru-RU" dirty="0" smtClean="0"/>
              <a:t> </a:t>
            </a:r>
            <a:r>
              <a:rPr lang="en-US" dirty="0" smtClean="0"/>
              <a:t> BB857,  C=0.5 … 6 </a:t>
            </a:r>
            <a:r>
              <a:rPr lang="ru-RU" dirty="0" smtClean="0"/>
              <a:t>пФ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077072"/>
            <a:ext cx="378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Варактор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en-US" dirty="0" smtClean="0"/>
              <a:t>MA46H120,  C=0.15 </a:t>
            </a:r>
            <a:r>
              <a:rPr lang="en-US" dirty="0"/>
              <a:t>… </a:t>
            </a:r>
            <a:r>
              <a:rPr lang="en-US" dirty="0" smtClean="0"/>
              <a:t>1 </a:t>
            </a:r>
            <a:r>
              <a:rPr lang="ru-RU" dirty="0"/>
              <a:t>пФ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725144"/>
            <a:ext cx="8750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Частотные зависимости коэффициента прохождения для элемента ЧСП типа «Бабочка»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756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07504" y="566124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Полосно</a:t>
            </a:r>
            <a:r>
              <a:rPr lang="ru-RU" sz="2400" b="1" dirty="0"/>
              <a:t> </a:t>
            </a:r>
            <a:r>
              <a:rPr lang="ru-RU" sz="2400" b="1" dirty="0" smtClean="0"/>
              <a:t>пропускающие частотно-селективные поверхности типа щелевые квадраты, управляемые </a:t>
            </a:r>
            <a:r>
              <a:rPr lang="ru-RU" sz="2400" b="1" dirty="0" err="1"/>
              <a:t>варакторами</a:t>
            </a:r>
            <a:endParaRPr lang="ru-RU" sz="2400" b="1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1061491" y="404664"/>
            <a:ext cx="6246813" cy="5060950"/>
            <a:chOff x="1061491" y="404664"/>
            <a:chExt cx="6246813" cy="5060950"/>
          </a:xfrm>
        </p:grpSpPr>
        <p:pic>
          <p:nvPicPr>
            <p:cNvPr id="9217" name="Picture 1" descr="сканирование0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5"/>
            <a:stretch>
              <a:fillRect/>
            </a:stretch>
          </p:blipFill>
          <p:spPr bwMode="auto">
            <a:xfrm>
              <a:off x="4438104" y="953939"/>
              <a:ext cx="2405062" cy="121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" name="Picture 2" descr="сканирование00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2" r="4579"/>
            <a:stretch>
              <a:fillRect/>
            </a:stretch>
          </p:blipFill>
          <p:spPr bwMode="auto">
            <a:xfrm>
              <a:off x="4452391" y="3655864"/>
              <a:ext cx="2282825" cy="1222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6617741" y="4020989"/>
              <a:ext cx="690563" cy="1041400"/>
              <a:chOff x="10429" y="8494"/>
              <a:chExt cx="1088" cy="1639"/>
            </a:xfrm>
          </p:grpSpPr>
          <p:sp>
            <p:nvSpPr>
              <p:cNvPr id="3" name="AutoShape 8"/>
              <p:cNvSpPr>
                <a:spLocks noChangeShapeType="1"/>
              </p:cNvSpPr>
              <p:nvPr/>
            </p:nvSpPr>
            <p:spPr bwMode="auto">
              <a:xfrm>
                <a:off x="10429" y="9675"/>
                <a:ext cx="92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" name="AutoShape 7"/>
              <p:cNvSpPr>
                <a:spLocks noChangeShapeType="1"/>
              </p:cNvSpPr>
              <p:nvPr/>
            </p:nvSpPr>
            <p:spPr bwMode="auto">
              <a:xfrm>
                <a:off x="10429" y="8962"/>
                <a:ext cx="92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" name="AutoShape 6"/>
              <p:cNvSpPr>
                <a:spLocks noChangeShapeType="1"/>
              </p:cNvSpPr>
              <p:nvPr/>
            </p:nvSpPr>
            <p:spPr bwMode="auto">
              <a:xfrm>
                <a:off x="10961" y="8494"/>
                <a:ext cx="0" cy="46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" name="AutoShape 5"/>
              <p:cNvSpPr>
                <a:spLocks noChangeShapeType="1"/>
              </p:cNvSpPr>
              <p:nvPr/>
            </p:nvSpPr>
            <p:spPr bwMode="auto">
              <a:xfrm>
                <a:off x="10963" y="9672"/>
                <a:ext cx="0" cy="46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0667" y="9109"/>
                <a:ext cx="850" cy="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9225" name="Picture 9" descr="Fig9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491" y="404664"/>
              <a:ext cx="3355975" cy="219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Fig9б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491" y="3166914"/>
              <a:ext cx="3328988" cy="229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6703466" y="1407964"/>
              <a:ext cx="476250" cy="887413"/>
              <a:chOff x="10907" y="3190"/>
              <a:chExt cx="750" cy="1397"/>
            </a:xfrm>
          </p:grpSpPr>
          <p:sp>
            <p:nvSpPr>
              <p:cNvPr id="9" name="AutoShape 34"/>
              <p:cNvSpPr>
                <a:spLocks noChangeShapeType="1"/>
              </p:cNvSpPr>
              <p:nvPr/>
            </p:nvSpPr>
            <p:spPr bwMode="auto">
              <a:xfrm>
                <a:off x="10907" y="3649"/>
                <a:ext cx="64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AutoShape 33"/>
              <p:cNvSpPr>
                <a:spLocks noChangeShapeType="1"/>
              </p:cNvSpPr>
              <p:nvPr/>
            </p:nvSpPr>
            <p:spPr bwMode="auto">
              <a:xfrm>
                <a:off x="10907" y="4155"/>
                <a:ext cx="64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AutoShape 32"/>
              <p:cNvSpPr>
                <a:spLocks noChangeShapeType="1"/>
              </p:cNvSpPr>
              <p:nvPr/>
            </p:nvSpPr>
            <p:spPr bwMode="auto">
              <a:xfrm>
                <a:off x="11352" y="4126"/>
                <a:ext cx="0" cy="46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AutoShape 31"/>
              <p:cNvSpPr>
                <a:spLocks noChangeShapeType="1"/>
              </p:cNvSpPr>
              <p:nvPr/>
            </p:nvSpPr>
            <p:spPr bwMode="auto">
              <a:xfrm>
                <a:off x="11340" y="3190"/>
                <a:ext cx="0" cy="46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Text Box 30"/>
              <p:cNvSpPr txBox="1">
                <a:spLocks noChangeArrowheads="1"/>
              </p:cNvSpPr>
              <p:nvPr/>
            </p:nvSpPr>
            <p:spPr bwMode="auto">
              <a:xfrm>
                <a:off x="11114" y="3691"/>
                <a:ext cx="543" cy="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7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5798591" y="2036614"/>
              <a:ext cx="1196975" cy="506413"/>
              <a:chOff x="9160" y="4178"/>
              <a:chExt cx="1886" cy="798"/>
            </a:xfrm>
          </p:grpSpPr>
          <p:sp>
            <p:nvSpPr>
              <p:cNvPr id="15" name="AutoShape 28"/>
              <p:cNvSpPr>
                <a:spLocks noChangeShapeType="1"/>
              </p:cNvSpPr>
              <p:nvPr/>
            </p:nvSpPr>
            <p:spPr bwMode="auto">
              <a:xfrm rot="5400000">
                <a:off x="10278" y="4500"/>
                <a:ext cx="64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AutoShape 27"/>
              <p:cNvSpPr>
                <a:spLocks noChangeShapeType="1"/>
              </p:cNvSpPr>
              <p:nvPr/>
            </p:nvSpPr>
            <p:spPr bwMode="auto">
              <a:xfrm rot="5400000">
                <a:off x="9299" y="4500"/>
                <a:ext cx="64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AutoShape 26"/>
              <p:cNvSpPr>
                <a:spLocks noChangeShapeType="1"/>
              </p:cNvSpPr>
              <p:nvPr/>
            </p:nvSpPr>
            <p:spPr bwMode="auto">
              <a:xfrm rot="5400000">
                <a:off x="9391" y="4457"/>
                <a:ext cx="0" cy="46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AutoShape 25"/>
              <p:cNvSpPr>
                <a:spLocks noChangeShapeType="1"/>
              </p:cNvSpPr>
              <p:nvPr/>
            </p:nvSpPr>
            <p:spPr bwMode="auto">
              <a:xfrm rot="5400000">
                <a:off x="10816" y="4457"/>
                <a:ext cx="0" cy="46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9742" y="4455"/>
                <a:ext cx="680" cy="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11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5809704" y="4770289"/>
              <a:ext cx="1101725" cy="506413"/>
              <a:chOff x="9177" y="9087"/>
              <a:chExt cx="1736" cy="798"/>
            </a:xfrm>
          </p:grpSpPr>
          <p:sp>
            <p:nvSpPr>
              <p:cNvPr id="21" name="AutoShape 16"/>
              <p:cNvSpPr>
                <a:spLocks noChangeShapeType="1"/>
              </p:cNvSpPr>
              <p:nvPr/>
            </p:nvSpPr>
            <p:spPr bwMode="auto">
              <a:xfrm rot="5400000">
                <a:off x="10145" y="9409"/>
                <a:ext cx="64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AutoShape 15"/>
              <p:cNvSpPr>
                <a:spLocks noChangeShapeType="1"/>
              </p:cNvSpPr>
              <p:nvPr/>
            </p:nvSpPr>
            <p:spPr bwMode="auto">
              <a:xfrm rot="5400000">
                <a:off x="9316" y="9409"/>
                <a:ext cx="64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AutoShape 14"/>
              <p:cNvSpPr>
                <a:spLocks noChangeShapeType="1"/>
              </p:cNvSpPr>
              <p:nvPr/>
            </p:nvSpPr>
            <p:spPr bwMode="auto">
              <a:xfrm rot="5400000">
                <a:off x="9408" y="9366"/>
                <a:ext cx="0" cy="46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AutoShape 13"/>
              <p:cNvSpPr>
                <a:spLocks noChangeShapeType="1"/>
              </p:cNvSpPr>
              <p:nvPr/>
            </p:nvSpPr>
            <p:spPr bwMode="auto">
              <a:xfrm rot="5400000">
                <a:off x="10683" y="9366"/>
                <a:ext cx="0" cy="46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Text Box 12"/>
              <p:cNvSpPr txBox="1">
                <a:spLocks noChangeArrowheads="1"/>
              </p:cNvSpPr>
              <p:nvPr/>
            </p:nvSpPr>
            <p:spPr bwMode="auto">
              <a:xfrm>
                <a:off x="9679" y="9364"/>
                <a:ext cx="680" cy="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11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1904454" y="3779689"/>
              <a:ext cx="2566987" cy="992188"/>
              <a:chOff x="3087" y="7525"/>
              <a:chExt cx="3931" cy="1562"/>
            </a:xfrm>
          </p:grpSpPr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3087" y="7525"/>
                <a:ext cx="2752" cy="15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AutoShape 21"/>
              <p:cNvSpPr>
                <a:spLocks noChangeShapeType="1"/>
              </p:cNvSpPr>
              <p:nvPr/>
            </p:nvSpPr>
            <p:spPr bwMode="auto">
              <a:xfrm>
                <a:off x="5818" y="8367"/>
                <a:ext cx="12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" name="Group 17"/>
            <p:cNvGrpSpPr>
              <a:grpSpLocks/>
            </p:cNvGrpSpPr>
            <p:nvPr/>
          </p:nvGrpSpPr>
          <p:grpSpPr bwMode="auto">
            <a:xfrm>
              <a:off x="1955254" y="1004739"/>
              <a:ext cx="2495550" cy="992188"/>
              <a:chOff x="3087" y="7525"/>
              <a:chExt cx="3931" cy="1562"/>
            </a:xfrm>
          </p:grpSpPr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3087" y="7525"/>
                <a:ext cx="2752" cy="15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AutoShape 18"/>
              <p:cNvSpPr>
                <a:spLocks noChangeShapeType="1"/>
              </p:cNvSpPr>
              <p:nvPr/>
            </p:nvSpPr>
            <p:spPr bwMode="auto">
              <a:xfrm>
                <a:off x="5818" y="8367"/>
                <a:ext cx="12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186</Words>
  <Application>Microsoft Office PowerPoint</Application>
  <PresentationFormat>Экран (4:3)</PresentationFormat>
  <Paragraphs>40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Origin Graph</vt:lpstr>
      <vt:lpstr>Graph</vt:lpstr>
      <vt:lpstr>Электрически управляемый радиопоглотитель на основе искусственного магнитного проводника (ИМП)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ФИРЭ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Мальцев</dc:creator>
  <cp:lastModifiedBy>Мальцев</cp:lastModifiedBy>
  <cp:revision>30</cp:revision>
  <cp:lastPrinted>2014-03-04T11:43:03Z</cp:lastPrinted>
  <dcterms:created xsi:type="dcterms:W3CDTF">2014-02-25T11:52:03Z</dcterms:created>
  <dcterms:modified xsi:type="dcterms:W3CDTF">2014-03-07T05:57:33Z</dcterms:modified>
</cp:coreProperties>
</file>